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7052CFC9.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2_A5AEAB68.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03_B2980CAB.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19_86A4C796.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0F_47BA5634.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76" r:id="rId4"/>
    <p:sldId id="258" r:id="rId5"/>
    <p:sldId id="277" r:id="rId6"/>
    <p:sldId id="259" r:id="rId7"/>
    <p:sldId id="278" r:id="rId8"/>
    <p:sldId id="282" r:id="rId9"/>
    <p:sldId id="281" r:id="rId10"/>
    <p:sldId id="270" r:id="rId11"/>
    <p:sldId id="271" r:id="rId12"/>
    <p:sldId id="283" r:id="rId13"/>
    <p:sldId id="279" r:id="rId14"/>
    <p:sldId id="261" r:id="rId15"/>
    <p:sldId id="272" r:id="rId16"/>
    <p:sldId id="273" r:id="rId17"/>
    <p:sldId id="274" r:id="rId18"/>
    <p:sldId id="275" r:id="rId19"/>
    <p:sldId id="265" r:id="rId20"/>
    <p:sldId id="280" r:id="rId21"/>
    <p:sldId id="266" r:id="rId22"/>
    <p:sldId id="268" r:id="rId23"/>
    <p:sldId id="269" r:id="rId24"/>
  </p:sldIdLst>
  <p:sldSz cx="9144000" cy="6858000" type="screen4x3"/>
  <p:notesSz cx="6858000" cy="9144000"/>
  <p:defaultTextStyle>
    <a:defPPr>
      <a:defRPr lang="ja-JP"/>
    </a:defPPr>
    <a:lvl1pPr algn="l"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umimoji="1"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umimoji="1"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umimoji="1"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umimoji="1" kern="1200">
        <a:solidFill>
          <a:schemeClr val="tx1"/>
        </a:solidFill>
        <a:latin typeface="Arial" panose="020B0604020202020204" pitchFamily="34"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Default Section" id="{97E4408C-6074-CF42-83C9-D964D154FDEF}">
          <p14:sldIdLst>
            <p14:sldId id="256"/>
            <p14:sldId id="257"/>
          </p14:sldIdLst>
        </p14:section>
        <p14:section name="Introduction" id="{1B0F9FE4-E899-EB47-836B-07151F7DCC90}">
          <p14:sldIdLst>
            <p14:sldId id="276"/>
            <p14:sldId id="258"/>
          </p14:sldIdLst>
        </p14:section>
        <p14:section name="Prior Works" id="{0E72A1DB-38DF-1841-99AB-C3044AE2DA47}">
          <p14:sldIdLst>
            <p14:sldId id="277"/>
            <p14:sldId id="259"/>
          </p14:sldIdLst>
        </p14:section>
        <p14:section name="NASH System Architecture&#13;NASH System Architecture&#13;NASH System Architecture" id="{152CEEE2-10F0-E44F-B308-D72684219393}">
          <p14:sldIdLst>
            <p14:sldId id="278"/>
            <p14:sldId id="282"/>
            <p14:sldId id="281"/>
            <p14:sldId id="270"/>
            <p14:sldId id="271"/>
            <p14:sldId id="283"/>
          </p14:sldIdLst>
        </p14:section>
        <p14:section name="Evaluation Results" id="{13AF866E-4ED0-8A44-9BF5-E15FFA9C2D18}">
          <p14:sldIdLst>
            <p14:sldId id="279"/>
            <p14:sldId id="261"/>
            <p14:sldId id="272"/>
            <p14:sldId id="273"/>
            <p14:sldId id="274"/>
            <p14:sldId id="275"/>
            <p14:sldId id="265"/>
          </p14:sldIdLst>
        </p14:section>
        <p14:section name="Conclusion &amp; References" id="{67210716-AD4F-D248-8738-0CD1BF70E753}">
          <p14:sldIdLst>
            <p14:sldId id="280"/>
            <p14:sldId id="266"/>
            <p14:sldId id="268"/>
            <p14:sldId id="26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BA82D0B-6120-2A3E-4964-64ED064EFF2E}" name="Yassine Khedher" initials="YK" userId="a33cf92366a11e19" providerId="Windows Live"/>
  <p188:author id="{9512428A-3FD1-E63E-FA6D-709616460584}" name="Khanh N. Dang" initials="DNK" userId="Khanh N. Dang"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91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397" autoAdjust="0"/>
    <p:restoredTop sz="87060"/>
  </p:normalViewPr>
  <p:slideViewPr>
    <p:cSldViewPr>
      <p:cViewPr varScale="1">
        <p:scale>
          <a:sx n="111" d="100"/>
          <a:sy n="111" d="100"/>
        </p:scale>
        <p:origin x="2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8/10/relationships/authors" Target="authors.xml"/></Relationships>
</file>

<file path=ppt/comments/modernComment_101_7052CFC9.xml><?xml version="1.0" encoding="utf-8"?>
<p188:cmLst xmlns:a="http://schemas.openxmlformats.org/drawingml/2006/main" xmlns:r="http://schemas.openxmlformats.org/officeDocument/2006/relationships" xmlns:p188="http://schemas.microsoft.com/office/powerpoint/2018/8/main">
  <p188:cm id="{427FD995-A587-8F4B-A052-8320FB542A43}" authorId="{9512428A-3FD1-E63E-FA6D-709616460584}" status="resolved" created="2024-06-04T02:15:48.025" complete="100000">
    <ac:deMkLst xmlns:ac="http://schemas.microsoft.com/office/drawing/2013/main/command">
      <pc:docMk xmlns:pc="http://schemas.microsoft.com/office/powerpoint/2013/main/command"/>
      <pc:sldMk xmlns:pc="http://schemas.microsoft.com/office/powerpoint/2013/main/command" cId="1884475337" sldId="257"/>
      <ac:spMk id="3" creationId="{CF664C25-79B7-E38E-4AB7-E246989128D5}"/>
    </ac:deMkLst>
    <p188:txBody>
      <a:bodyPr/>
      <a:lstStyle/>
      <a:p>
        <a:r>
          <a:rPr lang="en-JP"/>
          <a:t>I suggest to use the same structure as in the paper so people can follow it
</a:t>
        </a:r>
      </a:p>
    </p188:txBody>
  </p188:cm>
  <p188:cm id="{912DC65E-9F2C-2C40-939B-5A268BF2E4C4}" authorId="{9512428A-3FD1-E63E-FA6D-709616460584}" status="resolved" created="2024-06-04T02:22:06.808" complete="100000">
    <pc:sldMkLst xmlns:pc="http://schemas.microsoft.com/office/powerpoint/2013/main/command">
      <pc:docMk/>
      <pc:sldMk cId="1884475337" sldId="257"/>
    </pc:sldMkLst>
    <p188:txBody>
      <a:bodyPr/>
      <a:lstStyle/>
      <a:p>
        <a:r>
          <a:rPr lang="en-JP"/>
          <a:t>Please repeat this slide everytime you change the section. </a:t>
        </a:r>
      </a:p>
    </p188:txBody>
  </p188:cm>
</p188:cmLst>
</file>

<file path=ppt/comments/modernComment_102_A5AEAB68.xml><?xml version="1.0" encoding="utf-8"?>
<p188:cmLst xmlns:a="http://schemas.openxmlformats.org/drawingml/2006/main" xmlns:r="http://schemas.openxmlformats.org/officeDocument/2006/relationships" xmlns:p188="http://schemas.microsoft.com/office/powerpoint/2018/8/main">
  <p188:cm id="{715666AB-1EFE-1C45-8BA9-E1A94D1EADE2}" authorId="{9512428A-3FD1-E63E-FA6D-709616460584}" status="resolved" created="2024-06-04T02:16:55.648" complete="100000">
    <ac:deMkLst xmlns:ac="http://schemas.microsoft.com/office/drawing/2013/main/command">
      <pc:docMk xmlns:pc="http://schemas.microsoft.com/office/powerpoint/2013/main/command"/>
      <pc:sldMk xmlns:pc="http://schemas.microsoft.com/office/powerpoint/2013/main/command" cId="2779687784" sldId="258"/>
      <ac:picMk id="14" creationId="{0C9F85E3-1BA4-75B5-CD76-4643BA77CDEA}"/>
    </ac:deMkLst>
    <p188:txBody>
      <a:bodyPr/>
      <a:lstStyle/>
      <a:p>
        <a:r>
          <a:rPr lang="en-JP"/>
          <a:t>Please write it down:
- Context of the work
- Motivation of the work
- Contribution of the work
This figure is OK, but nobody  gonna understand anything from this</a:t>
        </a:r>
      </a:p>
    </p188:txBody>
  </p188:cm>
</p188:cmLst>
</file>

<file path=ppt/comments/modernComment_103_B2980CAB.xml><?xml version="1.0" encoding="utf-8"?>
<p188:cmLst xmlns:a="http://schemas.openxmlformats.org/drawingml/2006/main" xmlns:r="http://schemas.openxmlformats.org/officeDocument/2006/relationships" xmlns:p188="http://schemas.microsoft.com/office/powerpoint/2018/8/main">
  <p188:cm id="{46E86174-4AF3-BD4E-B241-29C92199F077}" authorId="{9512428A-3FD1-E63E-FA6D-709616460584}" status="resolved" created="2024-06-04T02:17:27.943" complete="100000">
    <pc:sldMkLst xmlns:pc="http://schemas.microsoft.com/office/powerpoint/2013/main/command">
      <pc:docMk/>
      <pc:sldMk cId="2996309163" sldId="259"/>
    </pc:sldMkLst>
    <p188:txBody>
      <a:bodyPr/>
      <a:lstStyle/>
      <a:p>
        <a:r>
          <a:rPr lang="en-JP"/>
          <a:t>I am not sure what do you want to say here? These figures provide nothing
</a:t>
        </a:r>
      </a:p>
    </p188:txBody>
  </p188:cm>
</p188:cmLst>
</file>

<file path=ppt/comments/modernComment_10F_47BA5634.xml><?xml version="1.0" encoding="utf-8"?>
<p188:cmLst xmlns:a="http://schemas.openxmlformats.org/drawingml/2006/main" xmlns:r="http://schemas.openxmlformats.org/officeDocument/2006/relationships" xmlns:p188="http://schemas.microsoft.com/office/powerpoint/2018/8/main">
  <p188:cm id="{20721CE6-3BB3-3942-9163-9812146E805A}" authorId="{9512428A-3FD1-E63E-FA6D-709616460584}" status="resolved" created="2024-06-04T02:24:23.606" complete="100000">
    <ac:deMkLst xmlns:ac="http://schemas.microsoft.com/office/drawing/2013/main/command">
      <pc:docMk xmlns:pc="http://schemas.microsoft.com/office/powerpoint/2013/main/command"/>
      <pc:sldMk xmlns:pc="http://schemas.microsoft.com/office/powerpoint/2013/main/command" cId="1203394100" sldId="271"/>
      <ac:picMk id="9" creationId="{3153DCAA-EACE-BB10-76C3-6FB04F46BC7B}"/>
    </ac:deMkLst>
    <p188:txBody>
      <a:bodyPr/>
      <a:lstStyle/>
      <a:p>
        <a:r>
          <a:rPr lang="en-JP"/>
          <a:t>Before you finish, what is the main point of this work?
None of these figures shows anything inportant</a:t>
        </a:r>
      </a:p>
    </p188:txBody>
  </p188:cm>
</p188:cmLst>
</file>

<file path=ppt/comments/modernComment_119_86A4C796.xml><?xml version="1.0" encoding="utf-8"?>
<p188:cmLst xmlns:a="http://schemas.openxmlformats.org/drawingml/2006/main" xmlns:r="http://schemas.openxmlformats.org/officeDocument/2006/relationships" xmlns:p188="http://schemas.microsoft.com/office/powerpoint/2018/8/main">
  <p188:cm id="{F92087B6-10D9-A544-9D18-445CE39A6BBE}" authorId="{9512428A-3FD1-E63E-FA6D-709616460584}" status="resolved" created="2024-06-04T02:23:02.606" complete="100000">
    <pc:sldMkLst xmlns:pc="http://schemas.microsoft.com/office/powerpoint/2013/main/command">
      <pc:docMk/>
      <pc:sldMk cId="474853767" sldId="260"/>
    </pc:sldMkLst>
    <p188:txBody>
      <a:bodyPr/>
      <a:lstStyle/>
      <a:p>
        <a:r>
          <a:rPr lang="en-JP"/>
          <a:t>Not all students know what SNN is . Please explain it, not just put a figure and talk blindly</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ヘッダー プレースホルダ 1">
            <a:extLst>
              <a:ext uri="{FF2B5EF4-FFF2-40B4-BE49-F238E27FC236}">
                <a16:creationId xmlns:a16="http://schemas.microsoft.com/office/drawing/2014/main" id="{F470EC82-DB1A-60E0-F6E0-14D76367D71A}"/>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ja-JP" altLang="en-US"/>
          </a:p>
        </p:txBody>
      </p:sp>
      <p:sp>
        <p:nvSpPr>
          <p:cNvPr id="3" name="日付プレースホルダ 2">
            <a:extLst>
              <a:ext uri="{FF2B5EF4-FFF2-40B4-BE49-F238E27FC236}">
                <a16:creationId xmlns:a16="http://schemas.microsoft.com/office/drawing/2014/main" id="{0229A783-0A40-3AE0-83B7-8E364A815F95}"/>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187588B3-64F6-F649-8366-A6F17FE364F0}" type="datetimeFigureOut">
              <a:rPr lang="ja-JP" altLang="en-US"/>
              <a:pPr>
                <a:defRPr/>
              </a:pPr>
              <a:t>2024/6/4</a:t>
            </a:fld>
            <a:endParaRPr lang="ja-JP" altLang="en-US"/>
          </a:p>
        </p:txBody>
      </p:sp>
      <p:sp>
        <p:nvSpPr>
          <p:cNvPr id="4" name="スライド イメージ プレースホルダ 3">
            <a:extLst>
              <a:ext uri="{FF2B5EF4-FFF2-40B4-BE49-F238E27FC236}">
                <a16:creationId xmlns:a16="http://schemas.microsoft.com/office/drawing/2014/main" id="{F263C727-B1BD-CB67-E315-AD68A9E4DAF1}"/>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ja-JP" altLang="en-US" noProof="0"/>
          </a:p>
        </p:txBody>
      </p:sp>
      <p:sp>
        <p:nvSpPr>
          <p:cNvPr id="5" name="ノート プレースホルダ 4">
            <a:extLst>
              <a:ext uri="{FF2B5EF4-FFF2-40B4-BE49-F238E27FC236}">
                <a16:creationId xmlns:a16="http://schemas.microsoft.com/office/drawing/2014/main" id="{F3CF0CFE-CEA6-1BD2-A35C-616B3153DACD}"/>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 name="フッター プレースホルダ 5">
            <a:extLst>
              <a:ext uri="{FF2B5EF4-FFF2-40B4-BE49-F238E27FC236}">
                <a16:creationId xmlns:a16="http://schemas.microsoft.com/office/drawing/2014/main" id="{B8F57702-3348-66E2-85B4-966E36C2F1E6}"/>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ja-JP" altLang="en-US"/>
          </a:p>
        </p:txBody>
      </p:sp>
      <p:sp>
        <p:nvSpPr>
          <p:cNvPr id="7" name="スライド番号プレースホルダ 6">
            <a:extLst>
              <a:ext uri="{FF2B5EF4-FFF2-40B4-BE49-F238E27FC236}">
                <a16:creationId xmlns:a16="http://schemas.microsoft.com/office/drawing/2014/main" id="{C7F7D178-702E-E7A6-4A55-47059271A9EC}"/>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0CDE49F6-64CC-4B44-8F2F-A5CB2485FC18}" type="slidenum">
              <a:rPr lang="ja-JP" altLang="en-US"/>
              <a:pPr/>
              <a:t>‹#›</a:t>
            </a:fld>
            <a:endParaRPr lang="ja-JP"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mn-lt"/>
        <a:ea typeface="+mn-ea"/>
        <a:cs typeface="+mn-cs"/>
      </a:defRPr>
    </a:lvl1pPr>
    <a:lvl2pPr marL="457200" algn="l" rtl="0" eaLnBrk="0" fontAlgn="base" hangingPunct="0">
      <a:spcBef>
        <a:spcPct val="30000"/>
      </a:spcBef>
      <a:spcAft>
        <a:spcPct val="0"/>
      </a:spcAft>
      <a:defRPr kumimoji="1" sz="1200" kern="1200">
        <a:solidFill>
          <a:schemeClr val="tx1"/>
        </a:solidFill>
        <a:latin typeface="+mn-lt"/>
        <a:ea typeface="+mn-ea"/>
        <a:cs typeface="+mn-cs"/>
      </a:defRPr>
    </a:lvl2pPr>
    <a:lvl3pPr marL="914400" algn="l" rtl="0" eaLnBrk="0" fontAlgn="base" hangingPunct="0">
      <a:spcBef>
        <a:spcPct val="30000"/>
      </a:spcBef>
      <a:spcAft>
        <a:spcPct val="0"/>
      </a:spcAft>
      <a:defRPr kumimoji="1" sz="1200" kern="1200">
        <a:solidFill>
          <a:schemeClr val="tx1"/>
        </a:solidFill>
        <a:latin typeface="+mn-lt"/>
        <a:ea typeface="+mn-ea"/>
        <a:cs typeface="+mn-cs"/>
      </a:defRPr>
    </a:lvl3pPr>
    <a:lvl4pPr marL="1371600" algn="l" rtl="0" eaLnBrk="0" fontAlgn="base" hangingPunct="0">
      <a:spcBef>
        <a:spcPct val="30000"/>
      </a:spcBef>
      <a:spcAft>
        <a:spcPct val="0"/>
      </a:spcAft>
      <a:defRPr kumimoji="1" sz="1200" kern="1200">
        <a:solidFill>
          <a:schemeClr val="tx1"/>
        </a:solidFill>
        <a:latin typeface="+mn-lt"/>
        <a:ea typeface="+mn-ea"/>
        <a:cs typeface="+mn-cs"/>
      </a:defRPr>
    </a:lvl4pPr>
    <a:lvl5pPr marL="1828800" algn="l"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2</a:t>
            </a:fld>
            <a:endParaRPr lang="ja-JP" altLang="en-US"/>
          </a:p>
        </p:txBody>
      </p:sp>
    </p:spTree>
    <p:extLst>
      <p:ext uri="{BB962C8B-B14F-4D97-AF65-F5344CB8AC3E}">
        <p14:creationId xmlns:p14="http://schemas.microsoft.com/office/powerpoint/2010/main" val="22032307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Explanation of Leaky I</a:t>
            </a:r>
            <a:r>
              <a:rPr lang="en-US" dirty="0"/>
              <a:t>ntegrate and Fire (LIF) block</a:t>
            </a:r>
            <a:endParaRPr lang="en-US" sz="1200" dirty="0"/>
          </a:p>
          <a:p>
            <a:r>
              <a:rPr lang="en-US" sz="1200" dirty="0"/>
              <a:t>Explanation of S</a:t>
            </a:r>
            <a:r>
              <a:rPr lang="en-US" dirty="0"/>
              <a:t>pike-Timing-Dependent-Plasticity (STDP) learning module</a:t>
            </a:r>
          </a:p>
          <a:p>
            <a:endParaRPr lang="en-TN" sz="1200" dirty="0"/>
          </a:p>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11</a:t>
            </a:fld>
            <a:endParaRPr lang="ja-JP" altLang="en-US"/>
          </a:p>
        </p:txBody>
      </p:sp>
    </p:spTree>
    <p:extLst>
      <p:ext uri="{BB962C8B-B14F-4D97-AF65-F5344CB8AC3E}">
        <p14:creationId xmlns:p14="http://schemas.microsoft.com/office/powerpoint/2010/main" val="49848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NASH system uses a 3D </a:t>
            </a:r>
            <a:r>
              <a:rPr lang="en-US" dirty="0" err="1"/>
              <a:t>NoC</a:t>
            </a:r>
            <a:r>
              <a:rPr lang="en-US" dirty="0"/>
              <a:t> architecture for scalability and parallelism, enabling the parallel update of neurons. </a:t>
            </a:r>
          </a:p>
          <a:p>
            <a:r>
              <a:rPr lang="en-US" dirty="0"/>
              <a:t>Its advanced routing algorithms provide fault tolerance, maintaining high accuracy even under faults. </a:t>
            </a:r>
          </a:p>
          <a:p>
            <a:r>
              <a:rPr lang="en-US" dirty="0"/>
              <a:t>NASH achieves high throughput and low communication costs, with efficient on-chip learning capabilities.</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12</a:t>
            </a:fld>
            <a:endParaRPr lang="ja-JP" altLang="en-US"/>
          </a:p>
        </p:txBody>
      </p:sp>
    </p:spTree>
    <p:extLst>
      <p:ext uri="{BB962C8B-B14F-4D97-AF65-F5344CB8AC3E}">
        <p14:creationId xmlns:p14="http://schemas.microsoft.com/office/powerpoint/2010/main" val="6503989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13</a:t>
            </a:fld>
            <a:endParaRPr lang="ja-JP" altLang="en-US"/>
          </a:p>
        </p:txBody>
      </p:sp>
    </p:spTree>
    <p:extLst>
      <p:ext uri="{BB962C8B-B14F-4D97-AF65-F5344CB8AC3E}">
        <p14:creationId xmlns:p14="http://schemas.microsoft.com/office/powerpoint/2010/main" val="843427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benchmarks, Inverted Pendulum and Wisconsin, were used to evaluate neuron interconnect performance. </a:t>
            </a:r>
          </a:p>
          <a:p>
            <a:r>
              <a:rPr lang="en-US" dirty="0"/>
              <a:t>  • The first experiment was carried out without faults, using the SP-KMCR, KMCR, and the baseline XYZ unicast based (UB) multicast routing algorithms. </a:t>
            </a:r>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14</a:t>
            </a:fld>
            <a:endParaRPr lang="ja-JP" altLang="en-US"/>
          </a:p>
        </p:txBody>
      </p:sp>
    </p:spTree>
    <p:extLst>
      <p:ext uri="{BB962C8B-B14F-4D97-AF65-F5344CB8AC3E}">
        <p14:creationId xmlns:p14="http://schemas.microsoft.com/office/powerpoint/2010/main" val="2752306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The second was carried out with faults using the FTSP-KMCR and the FT-KMCR algorithms.</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15</a:t>
            </a:fld>
            <a:endParaRPr lang="ja-JP" altLang="en-US"/>
          </a:p>
        </p:txBody>
      </p:sp>
    </p:spTree>
    <p:extLst>
      <p:ext uri="{BB962C8B-B14F-4D97-AF65-F5344CB8AC3E}">
        <p14:creationId xmlns:p14="http://schemas.microsoft.com/office/powerpoint/2010/main" val="29484496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BFBFBF"/>
                </a:solidFill>
                <a:effectLst/>
                <a:latin typeface="Google Sans"/>
              </a:rPr>
              <a:t>The author also used the MNIST dataset to as an evaluation method, which is </a:t>
            </a:r>
            <a:r>
              <a:rPr lang="en-US" b="0" i="0" dirty="0">
                <a:solidFill>
                  <a:srgbClr val="E2EEFF"/>
                </a:solidFill>
                <a:effectLst/>
                <a:latin typeface="Google Sans"/>
              </a:rPr>
              <a:t>a multilevel dataset that consists of 10 classes in which we can classify numbers from 0 to 9</a:t>
            </a:r>
            <a:r>
              <a:rPr lang="en-US" b="0" i="0" dirty="0">
                <a:solidFill>
                  <a:srgbClr val="BFBFBF"/>
                </a:solidFill>
                <a:effectLst/>
                <a:latin typeface="Google Sans"/>
              </a:rPr>
              <a:t>. </a:t>
            </a:r>
          </a:p>
          <a:p>
            <a:r>
              <a:rPr lang="en-US" b="0" i="0" dirty="0">
                <a:solidFill>
                  <a:srgbClr val="BFBFBF"/>
                </a:solidFill>
                <a:effectLst/>
                <a:latin typeface="Google Sans"/>
              </a:rPr>
              <a:t> • The result of the classification’s accuracy and avg classification time for XYZ-UB and SP-KMCR method on both the baseline and the NASH systems over various Spike Arrival Windows can be seen in these figures</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16</a:t>
            </a:fld>
            <a:endParaRPr lang="ja-JP" altLang="en-US"/>
          </a:p>
        </p:txBody>
      </p:sp>
    </p:spTree>
    <p:extLst>
      <p:ext uri="{BB962C8B-B14F-4D97-AF65-F5344CB8AC3E}">
        <p14:creationId xmlns:p14="http://schemas.microsoft.com/office/powerpoint/2010/main" val="27297518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 following figure shows the accuracy and avg classification time over different fault rates using FTSP-KMCR on both baseline and NASH systems using the MNIST dataset.</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17</a:t>
            </a:fld>
            <a:endParaRPr lang="ja-JP" altLang="en-US"/>
          </a:p>
        </p:txBody>
      </p:sp>
    </p:spTree>
    <p:extLst>
      <p:ext uri="{BB962C8B-B14F-4D97-AF65-F5344CB8AC3E}">
        <p14:creationId xmlns:p14="http://schemas.microsoft.com/office/powerpoint/2010/main" val="36866742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18</a:t>
            </a:fld>
            <a:endParaRPr lang="ja-JP" altLang="en-US"/>
          </a:p>
        </p:txBody>
      </p:sp>
    </p:spTree>
    <p:extLst>
      <p:ext uri="{BB962C8B-B14F-4D97-AF65-F5344CB8AC3E}">
        <p14:creationId xmlns:p14="http://schemas.microsoft.com/office/powerpoint/2010/main" val="1386815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20</a:t>
            </a:fld>
            <a:endParaRPr lang="ja-JP" altLang="en-US"/>
          </a:p>
        </p:txBody>
      </p:sp>
    </p:spTree>
    <p:extLst>
      <p:ext uri="{BB962C8B-B14F-4D97-AF65-F5344CB8AC3E}">
        <p14:creationId xmlns:p14="http://schemas.microsoft.com/office/powerpoint/2010/main" val="31533456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NASH system leverages 3D-NoC for high scalability and throughput, with 256 physical neurons enabling efficient updates. </a:t>
            </a:r>
          </a:p>
          <a:p>
            <a:r>
              <a:rPr lang="en-US" dirty="0"/>
              <a:t>	- The fault-tolerant shortest-path K-means-based multicast routing algorithm (FTSP-KMCR) algorithm addresses spike 		communication challenges. </a:t>
            </a:r>
          </a:p>
          <a:p>
            <a:r>
              <a:rPr lang="en-US" dirty="0"/>
              <a:t>	- And NASH demonstrated high fault tolerance with better accuracy and shorter average classification time (ACT).</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21</a:t>
            </a:fld>
            <a:endParaRPr lang="ja-JP" altLang="en-US"/>
          </a:p>
        </p:txBody>
      </p:sp>
    </p:spTree>
    <p:extLst>
      <p:ext uri="{BB962C8B-B14F-4D97-AF65-F5344CB8AC3E}">
        <p14:creationId xmlns:p14="http://schemas.microsoft.com/office/powerpoint/2010/main" val="2985909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3</a:t>
            </a:fld>
            <a:endParaRPr lang="ja-JP" altLang="en-US"/>
          </a:p>
        </p:txBody>
      </p:sp>
    </p:spTree>
    <p:extLst>
      <p:ext uri="{BB962C8B-B14F-4D97-AF65-F5344CB8AC3E}">
        <p14:creationId xmlns:p14="http://schemas.microsoft.com/office/powerpoint/2010/main" val="2542910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This work addressed the growing need for scalable and efficient neuromorphic systems, overcoming the limitations of existing 2D </a:t>
            </a:r>
            <a:r>
              <a:rPr lang="en-US" dirty="0" err="1"/>
              <a:t>NoC</a:t>
            </a:r>
            <a:r>
              <a:rPr lang="en-US" dirty="0"/>
              <a:t> architectures. </a:t>
            </a:r>
          </a:p>
          <a:p>
            <a:r>
              <a:rPr lang="en-US" dirty="0"/>
              <a:t>• The motivation is to create fault-tolerant systems with enhanced parallelism and reduced communication costs. </a:t>
            </a:r>
          </a:p>
          <a:p>
            <a:r>
              <a:rPr lang="en-US" dirty="0"/>
              <a:t>• The key contributions include the development of the NASH system, implementation of advanced fault-tolerant routing algorithms, and significant improvements in performance and fault tolerance for spiking neural networks.</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4</a:t>
            </a:fld>
            <a:endParaRPr lang="ja-JP" altLang="en-US"/>
          </a:p>
        </p:txBody>
      </p:sp>
    </p:spTree>
    <p:extLst>
      <p:ext uri="{BB962C8B-B14F-4D97-AF65-F5344CB8AC3E}">
        <p14:creationId xmlns:p14="http://schemas.microsoft.com/office/powerpoint/2010/main" val="662255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5</a:t>
            </a:fld>
            <a:endParaRPr lang="ja-JP" altLang="en-US"/>
          </a:p>
        </p:txBody>
      </p:sp>
    </p:spTree>
    <p:extLst>
      <p:ext uri="{BB962C8B-B14F-4D97-AF65-F5344CB8AC3E}">
        <p14:creationId xmlns:p14="http://schemas.microsoft.com/office/powerpoint/2010/main" val="1447624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works in neuromorphic processors span a range of applications, from brain simulation to automotive sensors. Notable 2D implementations include Loihi, TrueNorth, and ROLLS, each with unique features and limitations. Advancements in 3D neuromorphic systems, such as stacked accelerators and large-scale SNN simulations, highlight the potential for improved scalability and performance. The use of TSVs in 3D-NoC architectures further mimics biological neural networks, addressing challenges in connectivity and fault tolerance.</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6</a:t>
            </a:fld>
            <a:endParaRPr lang="ja-JP" altLang="en-US"/>
          </a:p>
        </p:txBody>
      </p:sp>
    </p:spTree>
    <p:extLst>
      <p:ext uri="{BB962C8B-B14F-4D97-AF65-F5344CB8AC3E}">
        <p14:creationId xmlns:p14="http://schemas.microsoft.com/office/powerpoint/2010/main" val="521302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7</a:t>
            </a:fld>
            <a:endParaRPr lang="ja-JP" altLang="en-US"/>
          </a:p>
        </p:txBody>
      </p:sp>
    </p:spTree>
    <p:extLst>
      <p:ext uri="{BB962C8B-B14F-4D97-AF65-F5344CB8AC3E}">
        <p14:creationId xmlns:p14="http://schemas.microsoft.com/office/powerpoint/2010/main" val="881814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Spiking Neural Networks (SNNs) are inspired by the brain's neural networks, using discrete spikes for communication. </a:t>
            </a:r>
          </a:p>
          <a:p>
            <a:r>
              <a:rPr lang="en-US" dirty="0"/>
              <a:t>The Leaky Integrate-and-Fire (LIF) neuron model and Spike-Timing-Dependent Plasticity (STDP) are key components. </a:t>
            </a:r>
          </a:p>
          <a:p>
            <a:r>
              <a:rPr lang="en-US" dirty="0"/>
              <a:t>SNNs offer efficient temporal processing and energy efficiency, making them suitable for neuromorphic systems.</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8</a:t>
            </a:fld>
            <a:endParaRPr lang="ja-JP" altLang="en-US"/>
          </a:p>
        </p:txBody>
      </p:sp>
    </p:spTree>
    <p:extLst>
      <p:ext uri="{BB962C8B-B14F-4D97-AF65-F5344CB8AC3E}">
        <p14:creationId xmlns:p14="http://schemas.microsoft.com/office/powerpoint/2010/main" val="3438154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NASH system is built with spiking neuron processing cores and a fault-tolerant 3D router, designed to enhance scalability and reliability.</a:t>
            </a:r>
          </a:p>
          <a:p>
            <a:r>
              <a:rPr lang="en-US" dirty="0"/>
              <a:t>With key components such as SNPCs, FTMC-3DR</a:t>
            </a:r>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9</a:t>
            </a:fld>
            <a:endParaRPr lang="ja-JP" altLang="en-US"/>
          </a:p>
        </p:txBody>
      </p:sp>
    </p:spTree>
    <p:extLst>
      <p:ext uri="{BB962C8B-B14F-4D97-AF65-F5344CB8AC3E}">
        <p14:creationId xmlns:p14="http://schemas.microsoft.com/office/powerpoint/2010/main" val="2124468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Explanation of Spiking Neuron Processing Cores (SNPCs)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Explanation of </a:t>
            </a:r>
            <a:r>
              <a:rPr lang="en-US" dirty="0"/>
              <a:t>Fault-tolerant multicast 3D router architecture (FTMC-3DR)</a:t>
            </a:r>
            <a:endParaRPr lang="en-US" sz="1200" dirty="0"/>
          </a:p>
          <a:p>
            <a:r>
              <a:rPr lang="en-US" sz="1200" dirty="0"/>
              <a:t>Utilization of LIF neurons and STDP for learning</a:t>
            </a:r>
            <a:endParaRPr lang="en-TN" sz="3600" dirty="0"/>
          </a:p>
          <a:p>
            <a:endParaRPr lang="en-TN" sz="1200" dirty="0"/>
          </a:p>
          <a:p>
            <a:endParaRPr lang="en-TN" dirty="0"/>
          </a:p>
        </p:txBody>
      </p:sp>
      <p:sp>
        <p:nvSpPr>
          <p:cNvPr id="4" name="Slide Number Placeholder 3"/>
          <p:cNvSpPr>
            <a:spLocks noGrp="1"/>
          </p:cNvSpPr>
          <p:nvPr>
            <p:ph type="sldNum" sz="quarter" idx="5"/>
          </p:nvPr>
        </p:nvSpPr>
        <p:spPr/>
        <p:txBody>
          <a:bodyPr/>
          <a:lstStyle/>
          <a:p>
            <a:fld id="{0CDE49F6-64CC-4B44-8F2F-A5CB2485FC18}" type="slidenum">
              <a:rPr lang="ja-JP" altLang="en-US" smtClean="0"/>
              <a:pPr/>
              <a:t>10</a:t>
            </a:fld>
            <a:endParaRPr lang="ja-JP" altLang="en-US"/>
          </a:p>
        </p:txBody>
      </p:sp>
    </p:spTree>
    <p:extLst>
      <p:ext uri="{BB962C8B-B14F-4D97-AF65-F5344CB8AC3E}">
        <p14:creationId xmlns:p14="http://schemas.microsoft.com/office/powerpoint/2010/main" val="35468823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cxnSp>
        <p:nvCxnSpPr>
          <p:cNvPr id="4" name="直線コネクタ 7">
            <a:extLst>
              <a:ext uri="{FF2B5EF4-FFF2-40B4-BE49-F238E27FC236}">
                <a16:creationId xmlns:a16="http://schemas.microsoft.com/office/drawing/2014/main" id="{8E70D00E-5E15-FED6-BBBA-704AE5F4000E}"/>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図 8">
            <a:extLst>
              <a:ext uri="{FF2B5EF4-FFF2-40B4-BE49-F238E27FC236}">
                <a16:creationId xmlns:a16="http://schemas.microsoft.com/office/drawing/2014/main" id="{0DD5961A-3CF7-0A85-0127-49930035AE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ctrTitle"/>
          </p:nvPr>
        </p:nvSpPr>
        <p:spPr>
          <a:xfrm>
            <a:off x="685800" y="2130425"/>
            <a:ext cx="7772400" cy="1470025"/>
          </a:xfrm>
        </p:spPr>
        <p:txBody>
          <a:bodyPr/>
          <a:lstStyle/>
          <a:p>
            <a:r>
              <a:rPr lang="en-US" altLang="ja-JP"/>
              <a:t>Click to edit Master title style</a:t>
            </a:r>
            <a:endParaRPr lang="ja-JP" altLang="en-US" dirty="0"/>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ja-JP"/>
              <a:t>Click to edit Master subtitle style</a:t>
            </a:r>
            <a:endParaRPr lang="ja-JP" altLang="en-US"/>
          </a:p>
        </p:txBody>
      </p:sp>
      <p:sp>
        <p:nvSpPr>
          <p:cNvPr id="6" name="日付プレースホルダ 3">
            <a:extLst>
              <a:ext uri="{FF2B5EF4-FFF2-40B4-BE49-F238E27FC236}">
                <a16:creationId xmlns:a16="http://schemas.microsoft.com/office/drawing/2014/main" id="{C8C6C8EF-7016-9C78-E69A-8AB2683EA29A}"/>
              </a:ext>
            </a:extLst>
          </p:cNvPr>
          <p:cNvSpPr>
            <a:spLocks noGrp="1"/>
          </p:cNvSpPr>
          <p:nvPr>
            <p:ph type="dt" sz="half" idx="10"/>
          </p:nvPr>
        </p:nvSpPr>
        <p:spPr/>
        <p:txBody>
          <a:bodyPr/>
          <a:lstStyle>
            <a:lvl1pPr>
              <a:defRPr/>
            </a:lvl1pPr>
          </a:lstStyle>
          <a:p>
            <a:pPr>
              <a:defRPr/>
            </a:pPr>
            <a:fld id="{B972C789-B0EC-B546-AE48-C9DB9B1961E7}" type="datetime4">
              <a:rPr lang="en-US" altLang="ja-JP"/>
              <a:pPr>
                <a:defRPr/>
              </a:pPr>
              <a:t>June 4, 2024</a:t>
            </a:fld>
            <a:endParaRPr lang="ja-JP" altLang="en-US"/>
          </a:p>
        </p:txBody>
      </p:sp>
      <p:sp>
        <p:nvSpPr>
          <p:cNvPr id="7" name="フッター プレースホルダ 4">
            <a:extLst>
              <a:ext uri="{FF2B5EF4-FFF2-40B4-BE49-F238E27FC236}">
                <a16:creationId xmlns:a16="http://schemas.microsoft.com/office/drawing/2014/main" id="{53DE2D9D-FEFB-3DE2-ED2D-E62CC13D3900}"/>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8" name="スライド番号プレースホルダ 5">
            <a:extLst>
              <a:ext uri="{FF2B5EF4-FFF2-40B4-BE49-F238E27FC236}">
                <a16:creationId xmlns:a16="http://schemas.microsoft.com/office/drawing/2014/main" id="{D81B2ADE-CB8D-13CC-05EB-CFAFEBFE5169}"/>
              </a:ext>
            </a:extLst>
          </p:cNvPr>
          <p:cNvSpPr>
            <a:spLocks noGrp="1"/>
          </p:cNvSpPr>
          <p:nvPr>
            <p:ph type="sldNum" sz="quarter" idx="12"/>
          </p:nvPr>
        </p:nvSpPr>
        <p:spPr/>
        <p:txBody>
          <a:bodyPr/>
          <a:lstStyle>
            <a:lvl1pPr>
              <a:defRPr/>
            </a:lvl1pPr>
          </a:lstStyle>
          <a:p>
            <a:fld id="{7FF85DD3-FAA0-8948-9FF7-C0B925BC7277}" type="slidenum">
              <a:rPr lang="ja-JP" altLang="en-US"/>
              <a:pPr/>
              <a:t>‹#›</a:t>
            </a:fld>
            <a:endParaRPr lang="ja-JP" altLang="en-US"/>
          </a:p>
        </p:txBody>
      </p:sp>
    </p:spTree>
    <p:extLst>
      <p:ext uri="{BB962C8B-B14F-4D97-AF65-F5344CB8AC3E}">
        <p14:creationId xmlns:p14="http://schemas.microsoft.com/office/powerpoint/2010/main" val="19832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cxnSp>
        <p:nvCxnSpPr>
          <p:cNvPr id="4" name="直線コネクタ 7">
            <a:extLst>
              <a:ext uri="{FF2B5EF4-FFF2-40B4-BE49-F238E27FC236}">
                <a16:creationId xmlns:a16="http://schemas.microsoft.com/office/drawing/2014/main" id="{61E28516-4BCD-F5EB-AF53-D7C912A7F160}"/>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図 8">
            <a:extLst>
              <a:ext uri="{FF2B5EF4-FFF2-40B4-BE49-F238E27FC236}">
                <a16:creationId xmlns:a16="http://schemas.microsoft.com/office/drawing/2014/main" id="{63821F1C-B13C-A485-BB84-929D5507790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p:txBody>
          <a:bodyPr/>
          <a:lstStyle/>
          <a:p>
            <a:r>
              <a:rPr lang="en-US" altLang="ja-JP"/>
              <a:t>Click to edit Master title style</a:t>
            </a:r>
            <a:endParaRPr lang="ja-JP" altLang="en-US"/>
          </a:p>
        </p:txBody>
      </p:sp>
      <p:sp>
        <p:nvSpPr>
          <p:cNvPr id="3" name="縦書きテキスト プレースホルダ 2"/>
          <p:cNvSpPr>
            <a:spLocks noGrp="1"/>
          </p:cNvSpPr>
          <p:nvPr>
            <p:ph type="body" orient="vert" idx="1"/>
          </p:nvPr>
        </p:nvSpPr>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6" name="日付プレースホルダ 3">
            <a:extLst>
              <a:ext uri="{FF2B5EF4-FFF2-40B4-BE49-F238E27FC236}">
                <a16:creationId xmlns:a16="http://schemas.microsoft.com/office/drawing/2014/main" id="{7BBB587D-4006-83A9-149F-973122B2E604}"/>
              </a:ext>
            </a:extLst>
          </p:cNvPr>
          <p:cNvSpPr>
            <a:spLocks noGrp="1"/>
          </p:cNvSpPr>
          <p:nvPr>
            <p:ph type="dt" sz="half" idx="10"/>
          </p:nvPr>
        </p:nvSpPr>
        <p:spPr/>
        <p:txBody>
          <a:bodyPr/>
          <a:lstStyle>
            <a:lvl1pPr>
              <a:defRPr/>
            </a:lvl1pPr>
          </a:lstStyle>
          <a:p>
            <a:pPr>
              <a:defRPr/>
            </a:pPr>
            <a:fld id="{C173D087-6974-4B49-87EF-1E0C60AD6E87}" type="datetime4">
              <a:rPr lang="en-US" altLang="ja-JP"/>
              <a:pPr>
                <a:defRPr/>
              </a:pPr>
              <a:t>June 4, 2024</a:t>
            </a:fld>
            <a:endParaRPr lang="ja-JP" altLang="en-US"/>
          </a:p>
        </p:txBody>
      </p:sp>
      <p:sp>
        <p:nvSpPr>
          <p:cNvPr id="7" name="フッター プレースホルダ 4">
            <a:extLst>
              <a:ext uri="{FF2B5EF4-FFF2-40B4-BE49-F238E27FC236}">
                <a16:creationId xmlns:a16="http://schemas.microsoft.com/office/drawing/2014/main" id="{F13B3F01-6859-211D-AEBF-EEAD1582681B}"/>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8" name="スライド番号プレースホルダ 5">
            <a:extLst>
              <a:ext uri="{FF2B5EF4-FFF2-40B4-BE49-F238E27FC236}">
                <a16:creationId xmlns:a16="http://schemas.microsoft.com/office/drawing/2014/main" id="{FA912663-EB0A-BD9E-084F-9BAC997EFAB6}"/>
              </a:ext>
            </a:extLst>
          </p:cNvPr>
          <p:cNvSpPr>
            <a:spLocks noGrp="1"/>
          </p:cNvSpPr>
          <p:nvPr>
            <p:ph type="sldNum" sz="quarter" idx="12"/>
          </p:nvPr>
        </p:nvSpPr>
        <p:spPr/>
        <p:txBody>
          <a:bodyPr/>
          <a:lstStyle>
            <a:lvl1pPr>
              <a:defRPr/>
            </a:lvl1pPr>
          </a:lstStyle>
          <a:p>
            <a:fld id="{0D74052D-818C-324F-B5AD-715548F50FD7}" type="slidenum">
              <a:rPr lang="ja-JP" altLang="en-US"/>
              <a:pPr/>
              <a:t>‹#›</a:t>
            </a:fld>
            <a:endParaRPr lang="ja-JP" altLang="en-US"/>
          </a:p>
        </p:txBody>
      </p:sp>
    </p:spTree>
    <p:extLst>
      <p:ext uri="{BB962C8B-B14F-4D97-AF65-F5344CB8AC3E}">
        <p14:creationId xmlns:p14="http://schemas.microsoft.com/office/powerpoint/2010/main" val="2304580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pic>
        <p:nvPicPr>
          <p:cNvPr id="4" name="図 7">
            <a:extLst>
              <a:ext uri="{FF2B5EF4-FFF2-40B4-BE49-F238E27FC236}">
                <a16:creationId xmlns:a16="http://schemas.microsoft.com/office/drawing/2014/main" id="{67726874-F1CB-ADF5-FCF0-B9AE0ECC791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10550" y="185738"/>
            <a:ext cx="928688"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縦書きタイトル 1"/>
          <p:cNvSpPr>
            <a:spLocks noGrp="1"/>
          </p:cNvSpPr>
          <p:nvPr>
            <p:ph type="title" orient="vert"/>
          </p:nvPr>
        </p:nvSpPr>
        <p:spPr>
          <a:xfrm>
            <a:off x="6629400" y="274638"/>
            <a:ext cx="2057400" cy="5851525"/>
          </a:xfrm>
        </p:spPr>
        <p:txBody>
          <a:bodyPr vert="eaVert"/>
          <a:lstStyle/>
          <a:p>
            <a:r>
              <a:rPr lang="en-US" altLang="ja-JP"/>
              <a:t>Click to edit Master title style</a:t>
            </a:r>
            <a:endParaRPr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5" name="日付プレースホルダ 3">
            <a:extLst>
              <a:ext uri="{FF2B5EF4-FFF2-40B4-BE49-F238E27FC236}">
                <a16:creationId xmlns:a16="http://schemas.microsoft.com/office/drawing/2014/main" id="{FD3E7B27-7435-FE5D-5952-637E9A597A78}"/>
              </a:ext>
            </a:extLst>
          </p:cNvPr>
          <p:cNvSpPr>
            <a:spLocks noGrp="1"/>
          </p:cNvSpPr>
          <p:nvPr>
            <p:ph type="dt" sz="half" idx="10"/>
          </p:nvPr>
        </p:nvSpPr>
        <p:spPr/>
        <p:txBody>
          <a:bodyPr/>
          <a:lstStyle>
            <a:lvl1pPr>
              <a:defRPr/>
            </a:lvl1pPr>
          </a:lstStyle>
          <a:p>
            <a:pPr>
              <a:defRPr/>
            </a:pPr>
            <a:fld id="{FFDE8895-224A-334C-AA80-48524799D4AF}" type="datetime4">
              <a:rPr lang="en-US" altLang="ja-JP"/>
              <a:pPr>
                <a:defRPr/>
              </a:pPr>
              <a:t>June 4, 2024</a:t>
            </a:fld>
            <a:endParaRPr lang="ja-JP" altLang="en-US"/>
          </a:p>
        </p:txBody>
      </p:sp>
      <p:sp>
        <p:nvSpPr>
          <p:cNvPr id="6" name="フッター プレースホルダ 4">
            <a:extLst>
              <a:ext uri="{FF2B5EF4-FFF2-40B4-BE49-F238E27FC236}">
                <a16:creationId xmlns:a16="http://schemas.microsoft.com/office/drawing/2014/main" id="{B8659199-6E6A-FC05-5D77-B34B99124872}"/>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7" name="スライド番号プレースホルダ 5">
            <a:extLst>
              <a:ext uri="{FF2B5EF4-FFF2-40B4-BE49-F238E27FC236}">
                <a16:creationId xmlns:a16="http://schemas.microsoft.com/office/drawing/2014/main" id="{001628EB-9ADC-6D84-0B89-41EB653C295E}"/>
              </a:ext>
            </a:extLst>
          </p:cNvPr>
          <p:cNvSpPr>
            <a:spLocks noGrp="1"/>
          </p:cNvSpPr>
          <p:nvPr>
            <p:ph type="sldNum" sz="quarter" idx="12"/>
          </p:nvPr>
        </p:nvSpPr>
        <p:spPr/>
        <p:txBody>
          <a:bodyPr/>
          <a:lstStyle>
            <a:lvl1pPr>
              <a:defRPr/>
            </a:lvl1pPr>
          </a:lstStyle>
          <a:p>
            <a:fld id="{6C05AA03-49FA-F84B-8AA4-51C780949516}" type="slidenum">
              <a:rPr lang="ja-JP" altLang="en-US"/>
              <a:pPr/>
              <a:t>‹#›</a:t>
            </a:fld>
            <a:endParaRPr lang="ja-JP" altLang="en-US"/>
          </a:p>
        </p:txBody>
      </p:sp>
    </p:spTree>
    <p:extLst>
      <p:ext uri="{BB962C8B-B14F-4D97-AF65-F5344CB8AC3E}">
        <p14:creationId xmlns:p14="http://schemas.microsoft.com/office/powerpoint/2010/main" val="3347391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cxnSp>
        <p:nvCxnSpPr>
          <p:cNvPr id="4" name="直線コネクタ 7">
            <a:extLst>
              <a:ext uri="{FF2B5EF4-FFF2-40B4-BE49-F238E27FC236}">
                <a16:creationId xmlns:a16="http://schemas.microsoft.com/office/drawing/2014/main" id="{DB9EE1E7-91D0-794C-DE39-C16F1783C007}"/>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図 8">
            <a:extLst>
              <a:ext uri="{FF2B5EF4-FFF2-40B4-BE49-F238E27FC236}">
                <a16:creationId xmlns:a16="http://schemas.microsoft.com/office/drawing/2014/main" id="{B80FA09B-1C67-8C8A-74E2-E69AF9F5147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p:txBody>
          <a:bodyPr/>
          <a:lstStyle/>
          <a:p>
            <a:r>
              <a:rPr lang="en-US" altLang="ja-JP"/>
              <a:t>Click to edit Master title style</a:t>
            </a:r>
            <a:endParaRPr lang="ja-JP" altLang="en-US" dirty="0"/>
          </a:p>
        </p:txBody>
      </p:sp>
      <p:sp>
        <p:nvSpPr>
          <p:cNvPr id="3" name="コンテンツ プレースホルダ 2"/>
          <p:cNvSpPr>
            <a:spLocks noGrp="1"/>
          </p:cNvSpPr>
          <p:nvPr>
            <p:ph idx="1"/>
          </p:nvPr>
        </p:nvSpPr>
        <p:spPr/>
        <p:txBody>
          <a:body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6" name="日付プレースホルダ 3">
            <a:extLst>
              <a:ext uri="{FF2B5EF4-FFF2-40B4-BE49-F238E27FC236}">
                <a16:creationId xmlns:a16="http://schemas.microsoft.com/office/drawing/2014/main" id="{4FBE107B-4DF1-0D81-2D85-DE6361EE7EB9}"/>
              </a:ext>
            </a:extLst>
          </p:cNvPr>
          <p:cNvSpPr>
            <a:spLocks noGrp="1"/>
          </p:cNvSpPr>
          <p:nvPr>
            <p:ph type="dt" sz="half" idx="10"/>
          </p:nvPr>
        </p:nvSpPr>
        <p:spPr/>
        <p:txBody>
          <a:bodyPr/>
          <a:lstStyle>
            <a:lvl1pPr>
              <a:defRPr/>
            </a:lvl1pPr>
          </a:lstStyle>
          <a:p>
            <a:pPr>
              <a:defRPr/>
            </a:pPr>
            <a:fld id="{8F8E0283-C75F-5A42-8179-A4AAC5DEDED9}" type="datetime4">
              <a:rPr lang="en-US" altLang="ja-JP"/>
              <a:pPr>
                <a:defRPr/>
              </a:pPr>
              <a:t>June 4, 2024</a:t>
            </a:fld>
            <a:endParaRPr lang="ja-JP" altLang="en-US" dirty="0"/>
          </a:p>
        </p:txBody>
      </p:sp>
      <p:sp>
        <p:nvSpPr>
          <p:cNvPr id="7" name="フッター プレースホルダ 4">
            <a:extLst>
              <a:ext uri="{FF2B5EF4-FFF2-40B4-BE49-F238E27FC236}">
                <a16:creationId xmlns:a16="http://schemas.microsoft.com/office/drawing/2014/main" id="{9729CA17-941C-57CD-2325-18DF91315F33}"/>
              </a:ext>
            </a:extLst>
          </p:cNvPr>
          <p:cNvSpPr>
            <a:spLocks noGrp="1"/>
          </p:cNvSpPr>
          <p:nvPr>
            <p:ph type="ftr" sz="quarter" idx="11"/>
          </p:nvPr>
        </p:nvSpPr>
        <p:spPr/>
        <p:txBody>
          <a:bodyPr/>
          <a:lstStyle>
            <a:lvl1pPr>
              <a:defRPr/>
            </a:lvl1pPr>
          </a:lstStyle>
          <a:p>
            <a:pPr>
              <a:defRPr/>
            </a:pPr>
            <a:r>
              <a:rPr lang="en-US" altLang="ja-JP"/>
              <a:t>The University of </a:t>
            </a:r>
            <a:r>
              <a:rPr lang="en-US" altLang="ja-JP" err="1"/>
              <a:t>Aizu</a:t>
            </a:r>
            <a:endParaRPr lang="ja-JP" altLang="en-US"/>
          </a:p>
        </p:txBody>
      </p:sp>
      <p:sp>
        <p:nvSpPr>
          <p:cNvPr id="8" name="スライド番号プレースホルダ 5">
            <a:extLst>
              <a:ext uri="{FF2B5EF4-FFF2-40B4-BE49-F238E27FC236}">
                <a16:creationId xmlns:a16="http://schemas.microsoft.com/office/drawing/2014/main" id="{6FE1FBC6-ECC9-EBCB-A453-49600C54C273}"/>
              </a:ext>
            </a:extLst>
          </p:cNvPr>
          <p:cNvSpPr>
            <a:spLocks noGrp="1"/>
          </p:cNvSpPr>
          <p:nvPr>
            <p:ph type="sldNum" sz="quarter" idx="12"/>
          </p:nvPr>
        </p:nvSpPr>
        <p:spPr/>
        <p:txBody>
          <a:bodyPr/>
          <a:lstStyle>
            <a:lvl1pPr>
              <a:defRPr/>
            </a:lvl1pPr>
          </a:lstStyle>
          <a:p>
            <a:fld id="{EB89F083-3F9A-4A49-B37B-B1CCBD2A29AC}" type="slidenum">
              <a:rPr lang="ja-JP" altLang="en-US"/>
              <a:pPr/>
              <a:t>‹#›</a:t>
            </a:fld>
            <a:endParaRPr lang="ja-JP" altLang="en-US"/>
          </a:p>
        </p:txBody>
      </p:sp>
    </p:spTree>
    <p:extLst>
      <p:ext uri="{BB962C8B-B14F-4D97-AF65-F5344CB8AC3E}">
        <p14:creationId xmlns:p14="http://schemas.microsoft.com/office/powerpoint/2010/main" val="3957786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cxnSp>
        <p:nvCxnSpPr>
          <p:cNvPr id="4" name="直線コネクタ 7">
            <a:extLst>
              <a:ext uri="{FF2B5EF4-FFF2-40B4-BE49-F238E27FC236}">
                <a16:creationId xmlns:a16="http://schemas.microsoft.com/office/drawing/2014/main" id="{127CCE70-241C-0F25-3B86-3C5EA13FD090}"/>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5" name="図 8">
            <a:extLst>
              <a:ext uri="{FF2B5EF4-FFF2-40B4-BE49-F238E27FC236}">
                <a16:creationId xmlns:a16="http://schemas.microsoft.com/office/drawing/2014/main" id="{145F0702-E5EC-02AD-33CA-A630800B4C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lang="en-US" altLang="ja-JP"/>
              <a:t>Click to edit Master title style</a:t>
            </a:r>
            <a:endParaRPr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ja-JP"/>
              <a:t>Click to edit Master text styles</a:t>
            </a:r>
          </a:p>
        </p:txBody>
      </p:sp>
      <p:sp>
        <p:nvSpPr>
          <p:cNvPr id="6" name="日付プレースホルダ 3">
            <a:extLst>
              <a:ext uri="{FF2B5EF4-FFF2-40B4-BE49-F238E27FC236}">
                <a16:creationId xmlns:a16="http://schemas.microsoft.com/office/drawing/2014/main" id="{DD167787-3CB5-506B-1F1B-5AC2D9B55A17}"/>
              </a:ext>
            </a:extLst>
          </p:cNvPr>
          <p:cNvSpPr>
            <a:spLocks noGrp="1"/>
          </p:cNvSpPr>
          <p:nvPr>
            <p:ph type="dt" sz="half" idx="10"/>
          </p:nvPr>
        </p:nvSpPr>
        <p:spPr/>
        <p:txBody>
          <a:bodyPr/>
          <a:lstStyle>
            <a:lvl1pPr>
              <a:defRPr/>
            </a:lvl1pPr>
          </a:lstStyle>
          <a:p>
            <a:pPr>
              <a:defRPr/>
            </a:pPr>
            <a:fld id="{9A8DED72-E4E3-D543-A438-F9C085EAC0F0}" type="datetime4">
              <a:rPr lang="en-US" altLang="ja-JP"/>
              <a:pPr>
                <a:defRPr/>
              </a:pPr>
              <a:t>June 4, 2024</a:t>
            </a:fld>
            <a:endParaRPr lang="ja-JP" altLang="en-US"/>
          </a:p>
        </p:txBody>
      </p:sp>
      <p:sp>
        <p:nvSpPr>
          <p:cNvPr id="7" name="フッター プレースホルダ 4">
            <a:extLst>
              <a:ext uri="{FF2B5EF4-FFF2-40B4-BE49-F238E27FC236}">
                <a16:creationId xmlns:a16="http://schemas.microsoft.com/office/drawing/2014/main" id="{5CD70F59-3446-1360-7E8D-4D5AB9F7A21C}"/>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8" name="スライド番号プレースホルダ 5">
            <a:extLst>
              <a:ext uri="{FF2B5EF4-FFF2-40B4-BE49-F238E27FC236}">
                <a16:creationId xmlns:a16="http://schemas.microsoft.com/office/drawing/2014/main" id="{186A7AB5-9754-2ADE-8C82-7E53A863A16F}"/>
              </a:ext>
            </a:extLst>
          </p:cNvPr>
          <p:cNvSpPr>
            <a:spLocks noGrp="1"/>
          </p:cNvSpPr>
          <p:nvPr>
            <p:ph type="sldNum" sz="quarter" idx="12"/>
          </p:nvPr>
        </p:nvSpPr>
        <p:spPr/>
        <p:txBody>
          <a:bodyPr/>
          <a:lstStyle>
            <a:lvl1pPr>
              <a:defRPr/>
            </a:lvl1pPr>
          </a:lstStyle>
          <a:p>
            <a:fld id="{0C1F980C-6504-2048-B435-E937ED528295}" type="slidenum">
              <a:rPr lang="ja-JP" altLang="en-US"/>
              <a:pPr/>
              <a:t>‹#›</a:t>
            </a:fld>
            <a:endParaRPr lang="ja-JP" altLang="en-US"/>
          </a:p>
        </p:txBody>
      </p:sp>
    </p:spTree>
    <p:extLst>
      <p:ext uri="{BB962C8B-B14F-4D97-AF65-F5344CB8AC3E}">
        <p14:creationId xmlns:p14="http://schemas.microsoft.com/office/powerpoint/2010/main" val="1067532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cxnSp>
        <p:nvCxnSpPr>
          <p:cNvPr id="5" name="直線コネクタ 7">
            <a:extLst>
              <a:ext uri="{FF2B5EF4-FFF2-40B4-BE49-F238E27FC236}">
                <a16:creationId xmlns:a16="http://schemas.microsoft.com/office/drawing/2014/main" id="{0F431431-FE25-5CF6-C32E-F2D1D0903947}"/>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図 8">
            <a:extLst>
              <a:ext uri="{FF2B5EF4-FFF2-40B4-BE49-F238E27FC236}">
                <a16:creationId xmlns:a16="http://schemas.microsoft.com/office/drawing/2014/main" id="{B4447011-850C-2479-9835-113D5CDBA98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p:txBody>
          <a:bodyPr/>
          <a:lstStyle/>
          <a:p>
            <a:r>
              <a:rPr lang="en-US" altLang="ja-JP"/>
              <a:t>Click to edit Master title style</a:t>
            </a:r>
            <a:endParaRPr lang="ja-JP" altLang="en-US" dirty="0"/>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dirty="0"/>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7" name="日付プレースホルダ 4">
            <a:extLst>
              <a:ext uri="{FF2B5EF4-FFF2-40B4-BE49-F238E27FC236}">
                <a16:creationId xmlns:a16="http://schemas.microsoft.com/office/drawing/2014/main" id="{1CEF35DB-010D-7E61-A1A2-DD2518DB917C}"/>
              </a:ext>
            </a:extLst>
          </p:cNvPr>
          <p:cNvSpPr>
            <a:spLocks noGrp="1"/>
          </p:cNvSpPr>
          <p:nvPr>
            <p:ph type="dt" sz="half" idx="10"/>
          </p:nvPr>
        </p:nvSpPr>
        <p:spPr/>
        <p:txBody>
          <a:bodyPr/>
          <a:lstStyle>
            <a:lvl1pPr>
              <a:defRPr/>
            </a:lvl1pPr>
          </a:lstStyle>
          <a:p>
            <a:pPr>
              <a:defRPr/>
            </a:pPr>
            <a:fld id="{9ACE5699-8AAE-694C-9838-7D81591EF872}" type="datetime4">
              <a:rPr lang="en-US" altLang="ja-JP"/>
              <a:pPr>
                <a:defRPr/>
              </a:pPr>
              <a:t>June 4, 2024</a:t>
            </a:fld>
            <a:endParaRPr lang="ja-JP" altLang="en-US"/>
          </a:p>
        </p:txBody>
      </p:sp>
      <p:sp>
        <p:nvSpPr>
          <p:cNvPr id="8" name="フッター プレースホルダ 5">
            <a:extLst>
              <a:ext uri="{FF2B5EF4-FFF2-40B4-BE49-F238E27FC236}">
                <a16:creationId xmlns:a16="http://schemas.microsoft.com/office/drawing/2014/main" id="{697B060F-3B7B-8613-697D-93B4CD6C3D83}"/>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9" name="スライド番号プレースホルダ 6">
            <a:extLst>
              <a:ext uri="{FF2B5EF4-FFF2-40B4-BE49-F238E27FC236}">
                <a16:creationId xmlns:a16="http://schemas.microsoft.com/office/drawing/2014/main" id="{7E265E46-F0E6-0D10-01E8-FC859F87B2FE}"/>
              </a:ext>
            </a:extLst>
          </p:cNvPr>
          <p:cNvSpPr>
            <a:spLocks noGrp="1"/>
          </p:cNvSpPr>
          <p:nvPr>
            <p:ph type="sldNum" sz="quarter" idx="12"/>
          </p:nvPr>
        </p:nvSpPr>
        <p:spPr/>
        <p:txBody>
          <a:bodyPr/>
          <a:lstStyle>
            <a:lvl1pPr>
              <a:defRPr/>
            </a:lvl1pPr>
          </a:lstStyle>
          <a:p>
            <a:fld id="{896D4D79-2EB1-8640-87A4-11FF66B78897}" type="slidenum">
              <a:rPr lang="ja-JP" altLang="en-US"/>
              <a:pPr/>
              <a:t>‹#›</a:t>
            </a:fld>
            <a:endParaRPr lang="ja-JP" altLang="en-US"/>
          </a:p>
        </p:txBody>
      </p:sp>
    </p:spTree>
    <p:extLst>
      <p:ext uri="{BB962C8B-B14F-4D97-AF65-F5344CB8AC3E}">
        <p14:creationId xmlns:p14="http://schemas.microsoft.com/office/powerpoint/2010/main" val="3787570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cxnSp>
        <p:nvCxnSpPr>
          <p:cNvPr id="7" name="直線コネクタ 7">
            <a:extLst>
              <a:ext uri="{FF2B5EF4-FFF2-40B4-BE49-F238E27FC236}">
                <a16:creationId xmlns:a16="http://schemas.microsoft.com/office/drawing/2014/main" id="{2F59186B-BCC0-1090-8755-D0CC373B64E6}"/>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8" name="図 8">
            <a:extLst>
              <a:ext uri="{FF2B5EF4-FFF2-40B4-BE49-F238E27FC236}">
                <a16:creationId xmlns:a16="http://schemas.microsoft.com/office/drawing/2014/main" id="{31747ACF-1171-21F6-5E6C-0300CD4E3A2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p:txBody>
          <a:bodyPr/>
          <a:lstStyle>
            <a:lvl1pPr>
              <a:defRPr/>
            </a:lvl1pPr>
          </a:lstStyle>
          <a:p>
            <a:r>
              <a:rPr lang="en-US" altLang="ja-JP"/>
              <a:t>Click to edit Master title style</a:t>
            </a:r>
            <a:endParaRPr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a:t>Click to edit Master text styles</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9" name="日付プレースホルダ 6">
            <a:extLst>
              <a:ext uri="{FF2B5EF4-FFF2-40B4-BE49-F238E27FC236}">
                <a16:creationId xmlns:a16="http://schemas.microsoft.com/office/drawing/2014/main" id="{846CCFE0-634E-E4D2-B43F-0CFF06C25069}"/>
              </a:ext>
            </a:extLst>
          </p:cNvPr>
          <p:cNvSpPr>
            <a:spLocks noGrp="1"/>
          </p:cNvSpPr>
          <p:nvPr>
            <p:ph type="dt" sz="half" idx="10"/>
          </p:nvPr>
        </p:nvSpPr>
        <p:spPr/>
        <p:txBody>
          <a:bodyPr/>
          <a:lstStyle>
            <a:lvl1pPr>
              <a:defRPr/>
            </a:lvl1pPr>
          </a:lstStyle>
          <a:p>
            <a:pPr>
              <a:defRPr/>
            </a:pPr>
            <a:fld id="{1397D11E-416C-A445-B63A-3D3CD1CFD065}" type="datetime4">
              <a:rPr lang="en-US" altLang="ja-JP"/>
              <a:pPr>
                <a:defRPr/>
              </a:pPr>
              <a:t>June 4, 2024</a:t>
            </a:fld>
            <a:endParaRPr lang="ja-JP" altLang="en-US"/>
          </a:p>
        </p:txBody>
      </p:sp>
      <p:sp>
        <p:nvSpPr>
          <p:cNvPr id="10" name="フッター プレースホルダ 7">
            <a:extLst>
              <a:ext uri="{FF2B5EF4-FFF2-40B4-BE49-F238E27FC236}">
                <a16:creationId xmlns:a16="http://schemas.microsoft.com/office/drawing/2014/main" id="{50D3006A-157A-EAAB-CEE9-216965F41CEA}"/>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11" name="スライド番号プレースホルダ 8">
            <a:extLst>
              <a:ext uri="{FF2B5EF4-FFF2-40B4-BE49-F238E27FC236}">
                <a16:creationId xmlns:a16="http://schemas.microsoft.com/office/drawing/2014/main" id="{E45F1922-9A86-BFC3-AC8D-498BD0AFEA88}"/>
              </a:ext>
            </a:extLst>
          </p:cNvPr>
          <p:cNvSpPr>
            <a:spLocks noGrp="1"/>
          </p:cNvSpPr>
          <p:nvPr>
            <p:ph type="sldNum" sz="quarter" idx="12"/>
          </p:nvPr>
        </p:nvSpPr>
        <p:spPr/>
        <p:txBody>
          <a:bodyPr/>
          <a:lstStyle>
            <a:lvl1pPr>
              <a:defRPr/>
            </a:lvl1pPr>
          </a:lstStyle>
          <a:p>
            <a:fld id="{AC5BDBF6-0AE5-2E45-86FB-BC521AA3EB24}" type="slidenum">
              <a:rPr lang="ja-JP" altLang="en-US"/>
              <a:pPr/>
              <a:t>‹#›</a:t>
            </a:fld>
            <a:endParaRPr lang="ja-JP" altLang="en-US"/>
          </a:p>
        </p:txBody>
      </p:sp>
    </p:spTree>
    <p:extLst>
      <p:ext uri="{BB962C8B-B14F-4D97-AF65-F5344CB8AC3E}">
        <p14:creationId xmlns:p14="http://schemas.microsoft.com/office/powerpoint/2010/main" val="1703442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cxnSp>
        <p:nvCxnSpPr>
          <p:cNvPr id="3" name="直線コネクタ 7">
            <a:extLst>
              <a:ext uri="{FF2B5EF4-FFF2-40B4-BE49-F238E27FC236}">
                <a16:creationId xmlns:a16="http://schemas.microsoft.com/office/drawing/2014/main" id="{CC958CD7-6A0F-21BF-41AA-FF8B6FBB2BEA}"/>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4" name="図 8">
            <a:extLst>
              <a:ext uri="{FF2B5EF4-FFF2-40B4-BE49-F238E27FC236}">
                <a16:creationId xmlns:a16="http://schemas.microsoft.com/office/drawing/2014/main" id="{1171D217-35B3-CC8C-FFEE-F2DD7A757B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p:txBody>
          <a:bodyPr/>
          <a:lstStyle/>
          <a:p>
            <a:r>
              <a:rPr lang="en-US" altLang="ja-JP"/>
              <a:t>Click to edit Master title style</a:t>
            </a:r>
            <a:endParaRPr lang="ja-JP" altLang="en-US"/>
          </a:p>
        </p:txBody>
      </p:sp>
      <p:sp>
        <p:nvSpPr>
          <p:cNvPr id="5" name="日付プレースホルダ 2">
            <a:extLst>
              <a:ext uri="{FF2B5EF4-FFF2-40B4-BE49-F238E27FC236}">
                <a16:creationId xmlns:a16="http://schemas.microsoft.com/office/drawing/2014/main" id="{622AB3BE-9BD7-C107-7FF4-B322B7122B83}"/>
              </a:ext>
            </a:extLst>
          </p:cNvPr>
          <p:cNvSpPr>
            <a:spLocks noGrp="1"/>
          </p:cNvSpPr>
          <p:nvPr>
            <p:ph type="dt" sz="half" idx="10"/>
          </p:nvPr>
        </p:nvSpPr>
        <p:spPr/>
        <p:txBody>
          <a:bodyPr/>
          <a:lstStyle>
            <a:lvl1pPr>
              <a:defRPr/>
            </a:lvl1pPr>
          </a:lstStyle>
          <a:p>
            <a:pPr>
              <a:defRPr/>
            </a:pPr>
            <a:fld id="{343E0ECE-B52C-E346-96A6-9FF6E5F6E0D1}" type="datetime4">
              <a:rPr lang="en-US" altLang="ja-JP"/>
              <a:pPr>
                <a:defRPr/>
              </a:pPr>
              <a:t>June 4, 2024</a:t>
            </a:fld>
            <a:endParaRPr lang="ja-JP" altLang="en-US"/>
          </a:p>
        </p:txBody>
      </p:sp>
      <p:sp>
        <p:nvSpPr>
          <p:cNvPr id="6" name="フッター プレースホルダ 3">
            <a:extLst>
              <a:ext uri="{FF2B5EF4-FFF2-40B4-BE49-F238E27FC236}">
                <a16:creationId xmlns:a16="http://schemas.microsoft.com/office/drawing/2014/main" id="{EA26955B-EAEC-DFF9-544C-5F8B47CB53BA}"/>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7" name="スライド番号プレースホルダ 4">
            <a:extLst>
              <a:ext uri="{FF2B5EF4-FFF2-40B4-BE49-F238E27FC236}">
                <a16:creationId xmlns:a16="http://schemas.microsoft.com/office/drawing/2014/main" id="{0EBCAE5F-4CEA-2E39-0F84-BC78DFBA30AC}"/>
              </a:ext>
            </a:extLst>
          </p:cNvPr>
          <p:cNvSpPr>
            <a:spLocks noGrp="1"/>
          </p:cNvSpPr>
          <p:nvPr>
            <p:ph type="sldNum" sz="quarter" idx="12"/>
          </p:nvPr>
        </p:nvSpPr>
        <p:spPr/>
        <p:txBody>
          <a:bodyPr/>
          <a:lstStyle>
            <a:lvl1pPr>
              <a:defRPr/>
            </a:lvl1pPr>
          </a:lstStyle>
          <a:p>
            <a:fld id="{A1235D91-74ED-204D-B096-23FD648F9F9A}" type="slidenum">
              <a:rPr lang="ja-JP" altLang="en-US"/>
              <a:pPr/>
              <a:t>‹#›</a:t>
            </a:fld>
            <a:endParaRPr lang="ja-JP" altLang="en-US"/>
          </a:p>
        </p:txBody>
      </p:sp>
    </p:spTree>
    <p:extLst>
      <p:ext uri="{BB962C8B-B14F-4D97-AF65-F5344CB8AC3E}">
        <p14:creationId xmlns:p14="http://schemas.microsoft.com/office/powerpoint/2010/main" val="15664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cxnSp>
        <p:nvCxnSpPr>
          <p:cNvPr id="2" name="直線コネクタ 7">
            <a:extLst>
              <a:ext uri="{FF2B5EF4-FFF2-40B4-BE49-F238E27FC236}">
                <a16:creationId xmlns:a16="http://schemas.microsoft.com/office/drawing/2014/main" id="{1B4C7846-B890-EC8B-7F6E-E57B8123775E}"/>
              </a:ext>
            </a:extLst>
          </p:cNvPr>
          <p:cNvCxnSpPr/>
          <p:nvPr/>
        </p:nvCxnSpPr>
        <p:spPr>
          <a:xfrm>
            <a:off x="360363" y="1143000"/>
            <a:ext cx="8459787"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3" name="図 8">
            <a:extLst>
              <a:ext uri="{FF2B5EF4-FFF2-40B4-BE49-F238E27FC236}">
                <a16:creationId xmlns:a16="http://schemas.microsoft.com/office/drawing/2014/main" id="{63AD0858-33E1-5F6C-CAE4-E0E5EEAC8C0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日付プレースホルダ 1">
            <a:extLst>
              <a:ext uri="{FF2B5EF4-FFF2-40B4-BE49-F238E27FC236}">
                <a16:creationId xmlns:a16="http://schemas.microsoft.com/office/drawing/2014/main" id="{4120AD1E-54C2-DE57-CAD0-06B26FD3D101}"/>
              </a:ext>
            </a:extLst>
          </p:cNvPr>
          <p:cNvSpPr>
            <a:spLocks noGrp="1"/>
          </p:cNvSpPr>
          <p:nvPr>
            <p:ph type="dt" sz="half" idx="10"/>
          </p:nvPr>
        </p:nvSpPr>
        <p:spPr/>
        <p:txBody>
          <a:bodyPr/>
          <a:lstStyle>
            <a:lvl1pPr>
              <a:defRPr/>
            </a:lvl1pPr>
          </a:lstStyle>
          <a:p>
            <a:pPr>
              <a:defRPr/>
            </a:pPr>
            <a:fld id="{46EAD65D-4E84-9742-85AE-C54C9F85A5DE}" type="datetime4">
              <a:rPr lang="en-US" altLang="ja-JP"/>
              <a:pPr>
                <a:defRPr/>
              </a:pPr>
              <a:t>June 4, 2024</a:t>
            </a:fld>
            <a:endParaRPr lang="ja-JP" altLang="en-US"/>
          </a:p>
        </p:txBody>
      </p:sp>
      <p:sp>
        <p:nvSpPr>
          <p:cNvPr id="5" name="フッター プレースホルダ 2">
            <a:extLst>
              <a:ext uri="{FF2B5EF4-FFF2-40B4-BE49-F238E27FC236}">
                <a16:creationId xmlns:a16="http://schemas.microsoft.com/office/drawing/2014/main" id="{502C221F-E2B6-CE8F-7B32-AB0E3F44D387}"/>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6" name="スライド番号プレースホルダ 3">
            <a:extLst>
              <a:ext uri="{FF2B5EF4-FFF2-40B4-BE49-F238E27FC236}">
                <a16:creationId xmlns:a16="http://schemas.microsoft.com/office/drawing/2014/main" id="{2BFDD6D6-F728-BB54-2DF3-FA9ACD1B0114}"/>
              </a:ext>
            </a:extLst>
          </p:cNvPr>
          <p:cNvSpPr>
            <a:spLocks noGrp="1"/>
          </p:cNvSpPr>
          <p:nvPr>
            <p:ph type="sldNum" sz="quarter" idx="12"/>
          </p:nvPr>
        </p:nvSpPr>
        <p:spPr/>
        <p:txBody>
          <a:bodyPr/>
          <a:lstStyle>
            <a:lvl1pPr>
              <a:defRPr/>
            </a:lvl1pPr>
          </a:lstStyle>
          <a:p>
            <a:fld id="{86E2201D-5625-844E-8D46-19EC1E33F4A2}" type="slidenum">
              <a:rPr lang="ja-JP" altLang="en-US"/>
              <a:pPr/>
              <a:t>‹#›</a:t>
            </a:fld>
            <a:endParaRPr lang="ja-JP" altLang="en-US"/>
          </a:p>
        </p:txBody>
      </p:sp>
    </p:spTree>
    <p:extLst>
      <p:ext uri="{BB962C8B-B14F-4D97-AF65-F5344CB8AC3E}">
        <p14:creationId xmlns:p14="http://schemas.microsoft.com/office/powerpoint/2010/main" val="118771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pic>
        <p:nvPicPr>
          <p:cNvPr id="5" name="図 7">
            <a:extLst>
              <a:ext uri="{FF2B5EF4-FFF2-40B4-BE49-F238E27FC236}">
                <a16:creationId xmlns:a16="http://schemas.microsoft.com/office/drawing/2014/main" id="{10CE2D55-C56E-CC44-9A87-F404403663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a:xfrm>
            <a:off x="457200" y="273050"/>
            <a:ext cx="3008313" cy="1162050"/>
          </a:xfrm>
        </p:spPr>
        <p:txBody>
          <a:bodyPr anchor="b"/>
          <a:lstStyle>
            <a:lvl1pPr algn="l">
              <a:defRPr sz="2000" b="1"/>
            </a:lvl1pPr>
          </a:lstStyle>
          <a:p>
            <a:r>
              <a:rPr lang="en-US" altLang="ja-JP"/>
              <a:t>Click to edit Master title style</a:t>
            </a:r>
            <a:endParaRPr lang="ja-JP" altLang="en-US" dirty="0"/>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ja-JP"/>
              <a:t>Click to edit Master text styles</a:t>
            </a:r>
          </a:p>
          <a:p>
            <a:pPr lvl="1"/>
            <a:r>
              <a:rPr lang="en-US" altLang="ja-JP"/>
              <a:t>Second level</a:t>
            </a:r>
          </a:p>
          <a:p>
            <a:pPr lvl="2"/>
            <a:r>
              <a:rPr lang="en-US" altLang="ja-JP"/>
              <a:t>Third level</a:t>
            </a:r>
          </a:p>
          <a:p>
            <a:pPr lvl="3"/>
            <a:r>
              <a:rPr lang="en-US" altLang="ja-JP"/>
              <a:t>Fourth level</a:t>
            </a:r>
          </a:p>
          <a:p>
            <a:pPr lvl="4"/>
            <a:r>
              <a:rPr lang="en-US" altLang="ja-JP"/>
              <a:t>Fifth level</a:t>
            </a:r>
            <a:endParaRPr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日付プレースホルダ 4">
            <a:extLst>
              <a:ext uri="{FF2B5EF4-FFF2-40B4-BE49-F238E27FC236}">
                <a16:creationId xmlns:a16="http://schemas.microsoft.com/office/drawing/2014/main" id="{B9985174-1CDF-4644-BE91-15CCD13242CE}"/>
              </a:ext>
            </a:extLst>
          </p:cNvPr>
          <p:cNvSpPr>
            <a:spLocks noGrp="1"/>
          </p:cNvSpPr>
          <p:nvPr>
            <p:ph type="dt" sz="half" idx="10"/>
          </p:nvPr>
        </p:nvSpPr>
        <p:spPr/>
        <p:txBody>
          <a:bodyPr/>
          <a:lstStyle>
            <a:lvl1pPr>
              <a:defRPr/>
            </a:lvl1pPr>
          </a:lstStyle>
          <a:p>
            <a:pPr>
              <a:defRPr/>
            </a:pPr>
            <a:fld id="{704FE78E-DCCC-7541-9D9B-9789C6B2BC06}" type="datetime4">
              <a:rPr lang="en-US" altLang="ja-JP"/>
              <a:pPr>
                <a:defRPr/>
              </a:pPr>
              <a:t>June 4, 2024</a:t>
            </a:fld>
            <a:endParaRPr lang="ja-JP" altLang="en-US"/>
          </a:p>
        </p:txBody>
      </p:sp>
      <p:sp>
        <p:nvSpPr>
          <p:cNvPr id="7" name="フッター プレースホルダ 5">
            <a:extLst>
              <a:ext uri="{FF2B5EF4-FFF2-40B4-BE49-F238E27FC236}">
                <a16:creationId xmlns:a16="http://schemas.microsoft.com/office/drawing/2014/main" id="{75F7A5F5-9037-B70E-E871-C9694BB545EE}"/>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8" name="スライド番号プレースホルダ 6">
            <a:extLst>
              <a:ext uri="{FF2B5EF4-FFF2-40B4-BE49-F238E27FC236}">
                <a16:creationId xmlns:a16="http://schemas.microsoft.com/office/drawing/2014/main" id="{705D43AB-C793-ADF5-C392-430A0BD0C9CF}"/>
              </a:ext>
            </a:extLst>
          </p:cNvPr>
          <p:cNvSpPr>
            <a:spLocks noGrp="1"/>
          </p:cNvSpPr>
          <p:nvPr>
            <p:ph type="sldNum" sz="quarter" idx="12"/>
          </p:nvPr>
        </p:nvSpPr>
        <p:spPr/>
        <p:txBody>
          <a:bodyPr/>
          <a:lstStyle>
            <a:lvl1pPr>
              <a:defRPr/>
            </a:lvl1pPr>
          </a:lstStyle>
          <a:p>
            <a:fld id="{0D4106F7-4982-244F-9D3F-FDC1ACCDA2A5}" type="slidenum">
              <a:rPr lang="ja-JP" altLang="en-US"/>
              <a:pPr/>
              <a:t>‹#›</a:t>
            </a:fld>
            <a:endParaRPr lang="ja-JP" altLang="en-US"/>
          </a:p>
        </p:txBody>
      </p:sp>
    </p:spTree>
    <p:extLst>
      <p:ext uri="{BB962C8B-B14F-4D97-AF65-F5344CB8AC3E}">
        <p14:creationId xmlns:p14="http://schemas.microsoft.com/office/powerpoint/2010/main" val="3818091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5" name="図 7">
            <a:extLst>
              <a:ext uri="{FF2B5EF4-FFF2-40B4-BE49-F238E27FC236}">
                <a16:creationId xmlns:a16="http://schemas.microsoft.com/office/drawing/2014/main" id="{68E3F3D1-FA4A-4276-F2DB-A81AA61EF00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85738"/>
            <a:ext cx="928687" cy="84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タイトル 1"/>
          <p:cNvSpPr>
            <a:spLocks noGrp="1"/>
          </p:cNvSpPr>
          <p:nvPr>
            <p:ph type="title"/>
          </p:nvPr>
        </p:nvSpPr>
        <p:spPr>
          <a:xfrm>
            <a:off x="1792288" y="4800600"/>
            <a:ext cx="5486400" cy="566738"/>
          </a:xfrm>
        </p:spPr>
        <p:txBody>
          <a:bodyPr anchor="b"/>
          <a:lstStyle>
            <a:lvl1pPr algn="l">
              <a:defRPr sz="2000" b="1"/>
            </a:lvl1pPr>
          </a:lstStyle>
          <a:p>
            <a:r>
              <a:rPr lang="en-US" altLang="ja-JP"/>
              <a:t>Click to edit Master title style</a:t>
            </a:r>
            <a:endParaRPr lang="ja-JP" altLang="en-US"/>
          </a:p>
        </p:txBody>
      </p:sp>
      <p:sp>
        <p:nvSpPr>
          <p:cNvPr id="3" name="図プレースホルダ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altLang="ja-JP" noProof="0"/>
              <a:t>Click icon to add picture</a:t>
            </a:r>
            <a:endParaRPr lang="ja-JP" altLang="en-US" noProof="0"/>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a:t>Click to edit Master text styles</a:t>
            </a:r>
          </a:p>
        </p:txBody>
      </p:sp>
      <p:sp>
        <p:nvSpPr>
          <p:cNvPr id="6" name="日付プレースホルダ 4">
            <a:extLst>
              <a:ext uri="{FF2B5EF4-FFF2-40B4-BE49-F238E27FC236}">
                <a16:creationId xmlns:a16="http://schemas.microsoft.com/office/drawing/2014/main" id="{A1D9BD85-43F5-37EF-4641-E132A022ADCC}"/>
              </a:ext>
            </a:extLst>
          </p:cNvPr>
          <p:cNvSpPr>
            <a:spLocks noGrp="1"/>
          </p:cNvSpPr>
          <p:nvPr>
            <p:ph type="dt" sz="half" idx="10"/>
          </p:nvPr>
        </p:nvSpPr>
        <p:spPr/>
        <p:txBody>
          <a:bodyPr/>
          <a:lstStyle>
            <a:lvl1pPr>
              <a:defRPr/>
            </a:lvl1pPr>
          </a:lstStyle>
          <a:p>
            <a:pPr>
              <a:defRPr/>
            </a:pPr>
            <a:fld id="{E0B80AAC-04F1-6441-A700-A4AF71A03D11}" type="datetime4">
              <a:rPr lang="en-US" altLang="ja-JP"/>
              <a:pPr>
                <a:defRPr/>
              </a:pPr>
              <a:t>June 4, 2024</a:t>
            </a:fld>
            <a:endParaRPr lang="ja-JP" altLang="en-US"/>
          </a:p>
        </p:txBody>
      </p:sp>
      <p:sp>
        <p:nvSpPr>
          <p:cNvPr id="7" name="フッター プレースホルダ 5">
            <a:extLst>
              <a:ext uri="{FF2B5EF4-FFF2-40B4-BE49-F238E27FC236}">
                <a16:creationId xmlns:a16="http://schemas.microsoft.com/office/drawing/2014/main" id="{C06C2884-6300-DDE9-8B77-D6E9FCC96E96}"/>
              </a:ext>
            </a:extLst>
          </p:cNvPr>
          <p:cNvSpPr>
            <a:spLocks noGrp="1"/>
          </p:cNvSpPr>
          <p:nvPr>
            <p:ph type="ftr" sz="quarter" idx="11"/>
          </p:nvPr>
        </p:nvSpPr>
        <p:spPr/>
        <p:txBody>
          <a:bodyPr/>
          <a:lstStyle>
            <a:lvl1pPr>
              <a:defRPr/>
            </a:lvl1pPr>
          </a:lstStyle>
          <a:p>
            <a:pPr>
              <a:defRPr/>
            </a:pPr>
            <a:r>
              <a:rPr lang="en-US" altLang="ja-JP"/>
              <a:t>The University of Aizu</a:t>
            </a:r>
            <a:endParaRPr lang="ja-JP" altLang="en-US"/>
          </a:p>
        </p:txBody>
      </p:sp>
      <p:sp>
        <p:nvSpPr>
          <p:cNvPr id="8" name="スライド番号プレースホルダ 6">
            <a:extLst>
              <a:ext uri="{FF2B5EF4-FFF2-40B4-BE49-F238E27FC236}">
                <a16:creationId xmlns:a16="http://schemas.microsoft.com/office/drawing/2014/main" id="{2A6A9904-F596-7025-8628-602930651FDC}"/>
              </a:ext>
            </a:extLst>
          </p:cNvPr>
          <p:cNvSpPr>
            <a:spLocks noGrp="1"/>
          </p:cNvSpPr>
          <p:nvPr>
            <p:ph type="sldNum" sz="quarter" idx="12"/>
          </p:nvPr>
        </p:nvSpPr>
        <p:spPr/>
        <p:txBody>
          <a:bodyPr/>
          <a:lstStyle>
            <a:lvl1pPr>
              <a:defRPr/>
            </a:lvl1pPr>
          </a:lstStyle>
          <a:p>
            <a:fld id="{5EF93FB6-7724-E04E-A157-0C6123C51EA0}" type="slidenum">
              <a:rPr lang="ja-JP" altLang="en-US"/>
              <a:pPr/>
              <a:t>‹#›</a:t>
            </a:fld>
            <a:endParaRPr lang="ja-JP" altLang="en-US"/>
          </a:p>
        </p:txBody>
      </p:sp>
    </p:spTree>
    <p:extLst>
      <p:ext uri="{BB962C8B-B14F-4D97-AF65-F5344CB8AC3E}">
        <p14:creationId xmlns:p14="http://schemas.microsoft.com/office/powerpoint/2010/main" val="3674193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タイトル プレースホルダ 1">
            <a:extLst>
              <a:ext uri="{FF2B5EF4-FFF2-40B4-BE49-F238E27FC236}">
                <a16:creationId xmlns:a16="http://schemas.microsoft.com/office/drawing/2014/main" id="{376C9EC0-27AF-04D8-5BEB-0C459D04AEE8}"/>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ja-JP" altLang="en-US"/>
              <a:t>マスタ タイトルの書式設定</a:t>
            </a:r>
          </a:p>
        </p:txBody>
      </p:sp>
      <p:sp>
        <p:nvSpPr>
          <p:cNvPr id="1027" name="テキスト プレースホルダ 2">
            <a:extLst>
              <a:ext uri="{FF2B5EF4-FFF2-40B4-BE49-F238E27FC236}">
                <a16:creationId xmlns:a16="http://schemas.microsoft.com/office/drawing/2014/main" id="{AF8C2BE4-C1E6-0849-9F90-21D1D1392F95}"/>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日付プレースホルダ 3">
            <a:extLst>
              <a:ext uri="{FF2B5EF4-FFF2-40B4-BE49-F238E27FC236}">
                <a16:creationId xmlns:a16="http://schemas.microsoft.com/office/drawing/2014/main" id="{33747076-2854-0883-BC83-4FF524083FB0}"/>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400">
                <a:solidFill>
                  <a:schemeClr val="tx1">
                    <a:tint val="75000"/>
                  </a:schemeClr>
                </a:solidFill>
                <a:latin typeface="+mn-lt"/>
                <a:ea typeface="+mn-ea"/>
              </a:defRPr>
            </a:lvl1pPr>
          </a:lstStyle>
          <a:p>
            <a:pPr>
              <a:defRPr/>
            </a:pPr>
            <a:fld id="{4253C548-443F-9342-AE3D-332A311035F4}" type="datetime4">
              <a:rPr lang="en-US" altLang="ja-JP"/>
              <a:pPr>
                <a:defRPr/>
              </a:pPr>
              <a:t>June 4, 2024</a:t>
            </a:fld>
            <a:endParaRPr lang="ja-JP" altLang="en-US" dirty="0"/>
          </a:p>
        </p:txBody>
      </p:sp>
      <p:sp>
        <p:nvSpPr>
          <p:cNvPr id="5" name="フッター プレースホルダ 4">
            <a:extLst>
              <a:ext uri="{FF2B5EF4-FFF2-40B4-BE49-F238E27FC236}">
                <a16:creationId xmlns:a16="http://schemas.microsoft.com/office/drawing/2014/main" id="{8294837E-A99B-B29D-961C-A0C7D296A2A3}"/>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400">
                <a:solidFill>
                  <a:schemeClr val="tx1">
                    <a:tint val="75000"/>
                  </a:schemeClr>
                </a:solidFill>
                <a:latin typeface="+mn-lt"/>
                <a:ea typeface="+mn-ea"/>
              </a:defRPr>
            </a:lvl1pPr>
          </a:lstStyle>
          <a:p>
            <a:pPr>
              <a:defRPr/>
            </a:pPr>
            <a:r>
              <a:rPr lang="en-US" altLang="ja-JP"/>
              <a:t>The University of </a:t>
            </a:r>
            <a:r>
              <a:rPr lang="en-US" altLang="ja-JP" err="1"/>
              <a:t>Aizu</a:t>
            </a:r>
            <a:endParaRPr lang="ja-JP" altLang="en-US"/>
          </a:p>
        </p:txBody>
      </p:sp>
      <p:sp>
        <p:nvSpPr>
          <p:cNvPr id="6" name="スライド番号プレースホルダ 5">
            <a:extLst>
              <a:ext uri="{FF2B5EF4-FFF2-40B4-BE49-F238E27FC236}">
                <a16:creationId xmlns:a16="http://schemas.microsoft.com/office/drawing/2014/main" id="{E1914B09-C4F1-F5A1-7CB8-2AC32E4D1847}"/>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400">
                <a:solidFill>
                  <a:srgbClr val="898989"/>
                </a:solidFill>
                <a:latin typeface="Calibri" panose="020F0502020204030204" pitchFamily="34" charset="0"/>
              </a:defRPr>
            </a:lvl1pPr>
          </a:lstStyle>
          <a:p>
            <a:fld id="{E93F8453-FFA2-7241-9342-91903843E8FF}" type="slidenum">
              <a:rPr lang="ja-JP" altLang="en-US"/>
              <a:pPr/>
              <a:t>‹#›</a:t>
            </a:fld>
            <a:endParaRPr lang="ja-JP" altLang="en-US"/>
          </a:p>
        </p:txBody>
      </p:sp>
      <p:cxnSp>
        <p:nvCxnSpPr>
          <p:cNvPr id="15" name="直線コネクタ 14">
            <a:extLst>
              <a:ext uri="{FF2B5EF4-FFF2-40B4-BE49-F238E27FC236}">
                <a16:creationId xmlns:a16="http://schemas.microsoft.com/office/drawing/2014/main" id="{0E2CC860-696C-92D1-134D-4B8D4FB1F412}"/>
              </a:ext>
            </a:extLst>
          </p:cNvPr>
          <p:cNvCxnSpPr/>
          <p:nvPr/>
        </p:nvCxnSpPr>
        <p:spPr>
          <a:xfrm>
            <a:off x="360363" y="6300788"/>
            <a:ext cx="8459787" cy="0"/>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p:txStyles>
    <p:titleStyle>
      <a:lvl1pPr algn="ctr" rtl="0" eaLnBrk="1" fontAlgn="base" hangingPunct="1">
        <a:spcBef>
          <a:spcPct val="0"/>
        </a:spcBef>
        <a:spcAft>
          <a:spcPct val="0"/>
        </a:spcAft>
        <a:defRPr kumimoji="1" sz="4400" kern="1200">
          <a:solidFill>
            <a:schemeClr val="tx1"/>
          </a:solidFill>
          <a:latin typeface="+mj-lt"/>
          <a:ea typeface="+mj-ea"/>
          <a:cs typeface="+mj-cs"/>
        </a:defRPr>
      </a:lvl1pPr>
      <a:lvl2pPr algn="ctr" rtl="0" eaLnBrk="1" fontAlgn="base" hangingPunct="1">
        <a:spcBef>
          <a:spcPct val="0"/>
        </a:spcBef>
        <a:spcAft>
          <a:spcPct val="0"/>
        </a:spcAft>
        <a:defRPr kumimoji="1" sz="4400">
          <a:solidFill>
            <a:schemeClr val="tx1"/>
          </a:solidFill>
          <a:latin typeface="Calibri" pitchFamily="34" charset="0"/>
          <a:ea typeface="ＭＳ Ｐゴシック" charset="-128"/>
        </a:defRPr>
      </a:lvl2pPr>
      <a:lvl3pPr algn="ctr" rtl="0" eaLnBrk="1" fontAlgn="base" hangingPunct="1">
        <a:spcBef>
          <a:spcPct val="0"/>
        </a:spcBef>
        <a:spcAft>
          <a:spcPct val="0"/>
        </a:spcAft>
        <a:defRPr kumimoji="1" sz="4400">
          <a:solidFill>
            <a:schemeClr val="tx1"/>
          </a:solidFill>
          <a:latin typeface="Calibri" pitchFamily="34" charset="0"/>
          <a:ea typeface="ＭＳ Ｐゴシック" charset="-128"/>
        </a:defRPr>
      </a:lvl3pPr>
      <a:lvl4pPr algn="ctr" rtl="0" eaLnBrk="1" fontAlgn="base" hangingPunct="1">
        <a:spcBef>
          <a:spcPct val="0"/>
        </a:spcBef>
        <a:spcAft>
          <a:spcPct val="0"/>
        </a:spcAft>
        <a:defRPr kumimoji="1" sz="4400">
          <a:solidFill>
            <a:schemeClr val="tx1"/>
          </a:solidFill>
          <a:latin typeface="Calibri" pitchFamily="34" charset="0"/>
          <a:ea typeface="ＭＳ Ｐゴシック" charset="-128"/>
        </a:defRPr>
      </a:lvl4pPr>
      <a:lvl5pPr algn="ctr" rtl="0" eaLnBrk="1" fontAlgn="base" hangingPunct="1">
        <a:spcBef>
          <a:spcPct val="0"/>
        </a:spcBef>
        <a:spcAft>
          <a:spcPct val="0"/>
        </a:spcAft>
        <a:defRPr kumimoji="1" sz="4400">
          <a:solidFill>
            <a:schemeClr val="tx1"/>
          </a:solidFill>
          <a:latin typeface="Calibri" pitchFamily="34" charset="0"/>
          <a:ea typeface="ＭＳ Ｐゴシック" charset="-128"/>
        </a:defRPr>
      </a:lvl5pPr>
      <a:lvl6pPr marL="457200" algn="ctr" rtl="0" eaLnBrk="1" fontAlgn="base" hangingPunct="1">
        <a:spcBef>
          <a:spcPct val="0"/>
        </a:spcBef>
        <a:spcAft>
          <a:spcPct val="0"/>
        </a:spcAft>
        <a:defRPr kumimoji="1" sz="4400">
          <a:solidFill>
            <a:schemeClr val="tx1"/>
          </a:solidFill>
          <a:latin typeface="Calibri" pitchFamily="34" charset="0"/>
          <a:ea typeface="ＭＳ Ｐゴシック" charset="-128"/>
        </a:defRPr>
      </a:lvl6pPr>
      <a:lvl7pPr marL="914400" algn="ctr" rtl="0" eaLnBrk="1" fontAlgn="base" hangingPunct="1">
        <a:spcBef>
          <a:spcPct val="0"/>
        </a:spcBef>
        <a:spcAft>
          <a:spcPct val="0"/>
        </a:spcAft>
        <a:defRPr kumimoji="1" sz="4400">
          <a:solidFill>
            <a:schemeClr val="tx1"/>
          </a:solidFill>
          <a:latin typeface="Calibri" pitchFamily="34" charset="0"/>
          <a:ea typeface="ＭＳ Ｐゴシック" charset="-128"/>
        </a:defRPr>
      </a:lvl7pPr>
      <a:lvl8pPr marL="1371600" algn="ctr" rtl="0" eaLnBrk="1" fontAlgn="base" hangingPunct="1">
        <a:spcBef>
          <a:spcPct val="0"/>
        </a:spcBef>
        <a:spcAft>
          <a:spcPct val="0"/>
        </a:spcAft>
        <a:defRPr kumimoji="1" sz="4400">
          <a:solidFill>
            <a:schemeClr val="tx1"/>
          </a:solidFill>
          <a:latin typeface="Calibri" pitchFamily="34" charset="0"/>
          <a:ea typeface="ＭＳ Ｐゴシック" charset="-128"/>
        </a:defRPr>
      </a:lvl8pPr>
      <a:lvl9pPr marL="1828800" algn="ctr" rtl="0" eaLnBrk="1" fontAlgn="base" hangingPunct="1">
        <a:spcBef>
          <a:spcPct val="0"/>
        </a:spcBef>
        <a:spcAft>
          <a:spcPct val="0"/>
        </a:spcAft>
        <a:defRPr kumimoji="1" sz="4400">
          <a:solidFill>
            <a:schemeClr val="tx1"/>
          </a:solidFill>
          <a:latin typeface="Calibri" pitchFamily="34" charset="0"/>
          <a:ea typeface="ＭＳ Ｐゴシック" charset="-128"/>
        </a:defRPr>
      </a:lvl9pPr>
    </p:titleStyle>
    <p:bodyStyle>
      <a:lvl1pPr marL="342900" indent="-342900" algn="l" rtl="0" eaLnBrk="1" fontAlgn="base" hangingPunct="1">
        <a:spcBef>
          <a:spcPct val="20000"/>
        </a:spcBef>
        <a:spcAft>
          <a:spcPct val="0"/>
        </a:spcAft>
        <a:buFont typeface="Arial" panose="020B0604020202020204" pitchFamily="34" charset="0"/>
        <a:buChar char="•"/>
        <a:defRPr kumimoji="1"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anose="020B0604020202020204" pitchFamily="34" charset="0"/>
        <a:buChar char="–"/>
        <a:defRPr kumimoji="1"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panose="020B0604020202020204" pitchFamily="34" charset="0"/>
        <a:buChar char="•"/>
        <a:defRPr kumimoji="1"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10F_47BA5634.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7052CFC9.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02_A5AEAB68.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03_B2980CAB.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19_86A4C796.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タイトル 1">
            <a:extLst>
              <a:ext uri="{FF2B5EF4-FFF2-40B4-BE49-F238E27FC236}">
                <a16:creationId xmlns:a16="http://schemas.microsoft.com/office/drawing/2014/main" id="{6F1F2155-2E3F-93F9-D72A-FDB44FAF169E}"/>
              </a:ext>
            </a:extLst>
          </p:cNvPr>
          <p:cNvSpPr>
            <a:spLocks noGrp="1"/>
          </p:cNvSpPr>
          <p:nvPr>
            <p:ph type="ctrTitle"/>
          </p:nvPr>
        </p:nvSpPr>
        <p:spPr>
          <a:xfrm>
            <a:off x="685800" y="1777901"/>
            <a:ext cx="7772400" cy="1470025"/>
          </a:xfrm>
        </p:spPr>
        <p:txBody>
          <a:bodyPr/>
          <a:lstStyle/>
          <a:p>
            <a:pPr eaLnBrk="1" hangingPunct="1"/>
            <a:r>
              <a:rPr lang="en-US" sz="3600" dirty="0"/>
              <a:t>On the Design of a Fault-Tolerant Scalable 3D </a:t>
            </a:r>
            <a:r>
              <a:rPr lang="en-US" sz="3600" dirty="0" err="1"/>
              <a:t>NoC</a:t>
            </a:r>
            <a:r>
              <a:rPr lang="en-US" sz="3600" dirty="0"/>
              <a:t>-Based Digital Neuromorphic System With On-Chip Learning</a:t>
            </a:r>
            <a:endParaRPr lang="ja-JP" altLang="en-US" sz="3600"/>
          </a:p>
        </p:txBody>
      </p:sp>
      <p:sp>
        <p:nvSpPr>
          <p:cNvPr id="3" name="サブタイトル 2">
            <a:extLst>
              <a:ext uri="{FF2B5EF4-FFF2-40B4-BE49-F238E27FC236}">
                <a16:creationId xmlns:a16="http://schemas.microsoft.com/office/drawing/2014/main" id="{207864D6-1C66-7007-0B8E-B899F3B943AA}"/>
              </a:ext>
            </a:extLst>
          </p:cNvPr>
          <p:cNvSpPr>
            <a:spLocks noGrp="1"/>
          </p:cNvSpPr>
          <p:nvPr>
            <p:ph type="subTitle" idx="1"/>
          </p:nvPr>
        </p:nvSpPr>
        <p:spPr>
          <a:xfrm>
            <a:off x="1411560" y="3687167"/>
            <a:ext cx="6400800" cy="1470025"/>
          </a:xfrm>
        </p:spPr>
        <p:txBody>
          <a:bodyPr rtlCol="0">
            <a:normAutofit/>
          </a:bodyPr>
          <a:lstStyle/>
          <a:p>
            <a:pPr marL="0" indent="0">
              <a:lnSpc>
                <a:spcPct val="100000"/>
              </a:lnSpc>
            </a:pPr>
            <a:r>
              <a:rPr lang="en-US" sz="1800" dirty="0">
                <a:effectLst/>
                <a:latin typeface="Times New Roman" panose="02020603050405020304" pitchFamily="18" charset="0"/>
              </a:rPr>
              <a:t>By: O. M. Ikechukwu, K. N. Dang, and A. B. Abdallah, “On the Design of a Fault-Tolerant Scalable Three Dimensional </a:t>
            </a:r>
            <a:r>
              <a:rPr lang="en-US" sz="1800" dirty="0" err="1">
                <a:effectLst/>
                <a:latin typeface="Times New Roman" panose="02020603050405020304" pitchFamily="18" charset="0"/>
              </a:rPr>
              <a:t>NoC</a:t>
            </a:r>
            <a:r>
              <a:rPr lang="en-US" sz="1800" dirty="0">
                <a:effectLst/>
                <a:latin typeface="Times New Roman" panose="02020603050405020304" pitchFamily="18" charset="0"/>
              </a:rPr>
              <a:t>-Based Digital Neuromorphic System With On-Chip Learning,” </a:t>
            </a:r>
            <a:r>
              <a:rPr lang="en-US" sz="1800" i="1" dirty="0">
                <a:effectLst/>
                <a:latin typeface="Times New Roman" panose="02020603050405020304" pitchFamily="18" charset="0"/>
              </a:rPr>
              <a:t>IEEE Access</a:t>
            </a:r>
            <a:r>
              <a:rPr lang="en-US" sz="1800" dirty="0">
                <a:effectLst/>
                <a:latin typeface="Times New Roman" panose="02020603050405020304" pitchFamily="18" charset="0"/>
              </a:rPr>
              <a:t>, vol. 9, pp. 64331–64345, Jan. 2021, </a:t>
            </a:r>
            <a:r>
              <a:rPr lang="en-US" sz="1800" dirty="0" err="1">
                <a:effectLst/>
                <a:latin typeface="Times New Roman" panose="02020603050405020304" pitchFamily="18" charset="0"/>
              </a:rPr>
              <a:t>doi</a:t>
            </a:r>
            <a:r>
              <a:rPr lang="en-US" sz="1800" dirty="0">
                <a:effectLst/>
                <a:latin typeface="Times New Roman" panose="02020603050405020304" pitchFamily="18" charset="0"/>
              </a:rPr>
              <a:t>: 10.1109/access.2021.3071089.</a:t>
            </a:r>
          </a:p>
        </p:txBody>
      </p:sp>
      <p:sp>
        <p:nvSpPr>
          <p:cNvPr id="4" name="日付プレースホルダ 3">
            <a:extLst>
              <a:ext uri="{FF2B5EF4-FFF2-40B4-BE49-F238E27FC236}">
                <a16:creationId xmlns:a16="http://schemas.microsoft.com/office/drawing/2014/main" id="{E334297B-862B-4971-0415-68409A2DCE01}"/>
              </a:ext>
            </a:extLst>
          </p:cNvPr>
          <p:cNvSpPr>
            <a:spLocks noGrp="1"/>
          </p:cNvSpPr>
          <p:nvPr>
            <p:ph type="dt" sz="quarter" idx="10"/>
          </p:nvPr>
        </p:nvSpPr>
        <p:spPr/>
        <p:txBody>
          <a:bodyPr/>
          <a:lstStyle/>
          <a:p>
            <a:pPr>
              <a:defRPr/>
            </a:pPr>
            <a:fld id="{FEEA61AA-2D86-4ED4-89AB-DB7CDA676515}" type="datetime4">
              <a:rPr lang="en-US" altLang="ja-JP"/>
              <a:pPr>
                <a:defRPr/>
              </a:pPr>
              <a:t>June 4, 2024</a:t>
            </a:fld>
            <a:endParaRPr lang="ja-JP" altLang="en-US"/>
          </a:p>
        </p:txBody>
      </p:sp>
      <p:sp>
        <p:nvSpPr>
          <p:cNvPr id="5" name="フッター プレースホルダ 4">
            <a:extLst>
              <a:ext uri="{FF2B5EF4-FFF2-40B4-BE49-F238E27FC236}">
                <a16:creationId xmlns:a16="http://schemas.microsoft.com/office/drawing/2014/main" id="{873419D1-444E-013C-4101-D0CA47961DF0}"/>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14342" name="スライド番号プレースホルダ 5">
            <a:extLst>
              <a:ext uri="{FF2B5EF4-FFF2-40B4-BE49-F238E27FC236}">
                <a16:creationId xmlns:a16="http://schemas.microsoft.com/office/drawing/2014/main" id="{6DD7318C-DB34-B77D-2C01-257DA1B3D41E}"/>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fld id="{9B405037-49B4-D141-AED2-F3F0B256F0F5}" type="slidenum">
              <a:rPr lang="ja-JP" altLang="en-US" sz="1400">
                <a:solidFill>
                  <a:srgbClr val="898989"/>
                </a:solidFill>
              </a:rPr>
              <a:pPr>
                <a:spcBef>
                  <a:spcPct val="0"/>
                </a:spcBef>
                <a:buFontTx/>
                <a:buNone/>
              </a:pPr>
              <a:t>1</a:t>
            </a:fld>
            <a:endParaRPr lang="ja-JP" altLang="en-US" sz="1400">
              <a:solidFill>
                <a:srgbClr val="898989"/>
              </a:solidFill>
            </a:endParaRPr>
          </a:p>
        </p:txBody>
      </p:sp>
      <p:sp>
        <p:nvSpPr>
          <p:cNvPr id="2" name="サブタイトル 2">
            <a:extLst>
              <a:ext uri="{FF2B5EF4-FFF2-40B4-BE49-F238E27FC236}">
                <a16:creationId xmlns:a16="http://schemas.microsoft.com/office/drawing/2014/main" id="{90B16EBC-9C30-7B59-5B60-8FCB799DD848}"/>
              </a:ext>
            </a:extLst>
          </p:cNvPr>
          <p:cNvSpPr txBox="1">
            <a:spLocks/>
          </p:cNvSpPr>
          <p:nvPr/>
        </p:nvSpPr>
        <p:spPr bwMode="auto">
          <a:xfrm>
            <a:off x="1371600" y="5418112"/>
            <a:ext cx="6400800" cy="675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lnSpcReduction="10000"/>
          </a:bodyPr>
          <a:lstStyle>
            <a:lvl1pPr marL="0" indent="0" algn="ctr" rtl="0" eaLnBrk="1" fontAlgn="base" hangingPunct="1">
              <a:spcBef>
                <a:spcPct val="20000"/>
              </a:spcBef>
              <a:spcAft>
                <a:spcPct val="0"/>
              </a:spcAft>
              <a:buFont typeface="Arial" panose="020B0604020202020204" pitchFamily="34" charset="0"/>
              <a:buNone/>
              <a:defRPr kumimoji="1" sz="3200" kern="1200">
                <a:solidFill>
                  <a:schemeClr val="tx1">
                    <a:tint val="75000"/>
                  </a:schemeClr>
                </a:solidFill>
                <a:latin typeface="+mn-lt"/>
                <a:ea typeface="+mn-ea"/>
                <a:cs typeface="+mn-cs"/>
              </a:defRPr>
            </a:lvl1pPr>
            <a:lvl2pPr marL="457200" indent="0" algn="ctr" rtl="0" eaLnBrk="1" fontAlgn="base" hangingPunct="1">
              <a:spcBef>
                <a:spcPct val="20000"/>
              </a:spcBef>
              <a:spcAft>
                <a:spcPct val="0"/>
              </a:spcAft>
              <a:buFont typeface="Arial" panose="020B0604020202020204" pitchFamily="34" charset="0"/>
              <a:buNone/>
              <a:defRPr kumimoji="1" sz="2800" kern="1200">
                <a:solidFill>
                  <a:schemeClr val="tx1">
                    <a:tint val="75000"/>
                  </a:schemeClr>
                </a:solidFill>
                <a:latin typeface="+mn-lt"/>
                <a:ea typeface="+mn-ea"/>
                <a:cs typeface="+mn-cs"/>
              </a:defRPr>
            </a:lvl2pPr>
            <a:lvl3pPr marL="914400" indent="0" algn="ctr" rtl="0" eaLnBrk="1" fontAlgn="base" hangingPunct="1">
              <a:spcBef>
                <a:spcPct val="20000"/>
              </a:spcBef>
              <a:spcAft>
                <a:spcPct val="0"/>
              </a:spcAft>
              <a:buFont typeface="Arial" panose="020B0604020202020204" pitchFamily="34" charset="0"/>
              <a:buNone/>
              <a:defRPr kumimoji="1" sz="2400" kern="1200">
                <a:solidFill>
                  <a:schemeClr val="tx1">
                    <a:tint val="75000"/>
                  </a:schemeClr>
                </a:solidFill>
                <a:latin typeface="+mn-lt"/>
                <a:ea typeface="+mn-ea"/>
                <a:cs typeface="+mn-cs"/>
              </a:defRPr>
            </a:lvl3pPr>
            <a:lvl4pPr marL="1371600" indent="0" algn="ctr" rtl="0" eaLnBrk="1" fontAlgn="base" hangingPunct="1">
              <a:spcBef>
                <a:spcPct val="20000"/>
              </a:spcBef>
              <a:spcAft>
                <a:spcPct val="0"/>
              </a:spcAft>
              <a:buFont typeface="Arial" panose="020B0604020202020204" pitchFamily="34" charset="0"/>
              <a:buNone/>
              <a:defRPr kumimoji="1" sz="2000" kern="1200">
                <a:solidFill>
                  <a:schemeClr val="tx1">
                    <a:tint val="75000"/>
                  </a:schemeClr>
                </a:solidFill>
                <a:latin typeface="+mn-lt"/>
                <a:ea typeface="+mn-ea"/>
                <a:cs typeface="+mn-cs"/>
              </a:defRPr>
            </a:lvl4pPr>
            <a:lvl5pPr marL="1828800" indent="0" algn="ctr" rtl="0" eaLnBrk="1" fontAlgn="base" hangingPunct="1">
              <a:spcBef>
                <a:spcPct val="20000"/>
              </a:spcBef>
              <a:spcAft>
                <a:spcPct val="0"/>
              </a:spcAft>
              <a:buFont typeface="Arial" panose="020B0604020202020204" pitchFamily="34" charset="0"/>
              <a:buNone/>
              <a:defRPr kumimoji="1"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kumimoji="1"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kumimoji="1"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kumimoji="1"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kumimoji="1" sz="2000" kern="1200">
                <a:solidFill>
                  <a:schemeClr val="tx1">
                    <a:tint val="75000"/>
                  </a:schemeClr>
                </a:solidFill>
                <a:latin typeface="+mn-lt"/>
                <a:ea typeface="+mn-ea"/>
                <a:cs typeface="+mn-cs"/>
              </a:defRPr>
            </a:lvl9pPr>
          </a:lstStyle>
          <a:p>
            <a:pPr fontAlgn="auto">
              <a:spcAft>
                <a:spcPts val="0"/>
              </a:spcAft>
              <a:defRPr/>
            </a:pPr>
            <a:r>
              <a:rPr lang="en-US" sz="1800" dirty="0"/>
              <a:t>Presenter: Yassine Khedher</a:t>
            </a:r>
          </a:p>
          <a:p>
            <a:pPr fontAlgn="auto">
              <a:spcAft>
                <a:spcPts val="0"/>
              </a:spcAft>
              <a:defRPr/>
            </a:pPr>
            <a:r>
              <a:rPr lang="en-US" altLang="ja-JP" sz="1800" dirty="0"/>
              <a:t>m5281019</a:t>
            </a:r>
            <a:endParaRPr lang="ja-JP" altLang="en-US" sz="1800" dirty="0"/>
          </a:p>
        </p:txBody>
      </p:sp>
      <p:sp>
        <p:nvSpPr>
          <p:cNvPr id="7" name="TextBox 6">
            <a:extLst>
              <a:ext uri="{FF2B5EF4-FFF2-40B4-BE49-F238E27FC236}">
                <a16:creationId xmlns:a16="http://schemas.microsoft.com/office/drawing/2014/main" id="{CFA1B8B5-2DDB-73A0-78CA-144504D303CC}"/>
              </a:ext>
            </a:extLst>
          </p:cNvPr>
          <p:cNvSpPr txBox="1"/>
          <p:nvPr/>
        </p:nvSpPr>
        <p:spPr>
          <a:xfrm>
            <a:off x="2447764" y="332656"/>
            <a:ext cx="4248472" cy="707886"/>
          </a:xfrm>
          <a:prstGeom prst="rect">
            <a:avLst/>
          </a:prstGeom>
          <a:noFill/>
        </p:spPr>
        <p:txBody>
          <a:bodyPr wrap="square" rtlCol="0">
            <a:spAutoFit/>
          </a:bodyPr>
          <a:lstStyle/>
          <a:p>
            <a:pPr algn="ctr"/>
            <a:r>
              <a:rPr lang="en-US" sz="2000" dirty="0"/>
              <a:t>Research Paper Reading</a:t>
            </a:r>
          </a:p>
          <a:p>
            <a:pPr algn="ctr"/>
            <a:r>
              <a:rPr lang="en-US" sz="2000" dirty="0"/>
              <a:t>RPR</a:t>
            </a:r>
            <a:endParaRPr lang="en-TN"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C4E46-21A2-7E95-BE0F-0C78FBE64A0B}"/>
              </a:ext>
            </a:extLst>
          </p:cNvPr>
          <p:cNvSpPr>
            <a:spLocks noGrp="1"/>
          </p:cNvSpPr>
          <p:nvPr>
            <p:ph type="title"/>
          </p:nvPr>
        </p:nvSpPr>
        <p:spPr>
          <a:xfrm>
            <a:off x="457200" y="122853"/>
            <a:ext cx="8229600" cy="1143000"/>
          </a:xfrm>
        </p:spPr>
        <p:txBody>
          <a:bodyPr/>
          <a:lstStyle/>
          <a:p>
            <a:r>
              <a:rPr lang="en-US" sz="3200" dirty="0"/>
              <a:t>NASH System Architecture</a:t>
            </a:r>
            <a:br>
              <a:rPr lang="en-US" sz="3200" dirty="0"/>
            </a:br>
            <a:r>
              <a:rPr lang="en-US" sz="3200" dirty="0"/>
              <a:t>Details</a:t>
            </a:r>
            <a:endParaRPr lang="en-TN" sz="3200" dirty="0"/>
          </a:p>
        </p:txBody>
      </p:sp>
      <p:sp>
        <p:nvSpPr>
          <p:cNvPr id="4" name="Date Placeholder 3">
            <a:extLst>
              <a:ext uri="{FF2B5EF4-FFF2-40B4-BE49-F238E27FC236}">
                <a16:creationId xmlns:a16="http://schemas.microsoft.com/office/drawing/2014/main" id="{83F27C9B-B3A9-43FE-CF38-777596511906}"/>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71306DD8-E17D-E4EF-9950-11059CFD2B09}"/>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8FD1E824-C4CF-8B3B-C952-3E5EEFF0B12B}"/>
              </a:ext>
            </a:extLst>
          </p:cNvPr>
          <p:cNvSpPr>
            <a:spLocks noGrp="1"/>
          </p:cNvSpPr>
          <p:nvPr>
            <p:ph type="sldNum" sz="quarter" idx="12"/>
          </p:nvPr>
        </p:nvSpPr>
        <p:spPr/>
        <p:txBody>
          <a:bodyPr/>
          <a:lstStyle/>
          <a:p>
            <a:fld id="{EB89F083-3F9A-4A49-B37B-B1CCBD2A29AC}" type="slidenum">
              <a:rPr lang="ja-JP" altLang="en-US" smtClean="0"/>
              <a:pPr/>
              <a:t>10</a:t>
            </a:fld>
            <a:endParaRPr lang="ja-JP" altLang="en-US"/>
          </a:p>
        </p:txBody>
      </p:sp>
      <p:grpSp>
        <p:nvGrpSpPr>
          <p:cNvPr id="20" name="Group 19">
            <a:extLst>
              <a:ext uri="{FF2B5EF4-FFF2-40B4-BE49-F238E27FC236}">
                <a16:creationId xmlns:a16="http://schemas.microsoft.com/office/drawing/2014/main" id="{CB9E2B1C-3966-6335-3946-B663605FDC0E}"/>
              </a:ext>
            </a:extLst>
          </p:cNvPr>
          <p:cNvGrpSpPr/>
          <p:nvPr/>
        </p:nvGrpSpPr>
        <p:grpSpPr>
          <a:xfrm>
            <a:off x="44614" y="1381613"/>
            <a:ext cx="4455378" cy="3849427"/>
            <a:chOff x="-27394" y="1224645"/>
            <a:chExt cx="4455378" cy="3849427"/>
          </a:xfrm>
        </p:grpSpPr>
        <p:sp>
          <p:nvSpPr>
            <p:cNvPr id="21" name="TextBox 20">
              <a:extLst>
                <a:ext uri="{FF2B5EF4-FFF2-40B4-BE49-F238E27FC236}">
                  <a16:creationId xmlns:a16="http://schemas.microsoft.com/office/drawing/2014/main" id="{B8A97763-7577-1AA9-8F2B-F91467FA35CE}"/>
                </a:ext>
              </a:extLst>
            </p:cNvPr>
            <p:cNvSpPr txBox="1"/>
            <p:nvPr/>
          </p:nvSpPr>
          <p:spPr>
            <a:xfrm>
              <a:off x="-27394" y="4520074"/>
              <a:ext cx="4455378" cy="553998"/>
            </a:xfrm>
            <a:prstGeom prst="rect">
              <a:avLst/>
            </a:prstGeom>
            <a:noFill/>
          </p:spPr>
          <p:txBody>
            <a:bodyPr wrap="square" rtlCol="0">
              <a:spAutoFit/>
            </a:bodyPr>
            <a:lstStyle/>
            <a:p>
              <a:r>
                <a:rPr lang="en-US" sz="1000" b="1" dirty="0">
                  <a:solidFill>
                    <a:srgbClr val="0070C0"/>
                  </a:solidFill>
                  <a:latin typeface="+mj-lt"/>
                </a:rPr>
                <a:t>FIGURE 3 (c):</a:t>
              </a:r>
              <a:r>
                <a:rPr lang="en-US" sz="1000" b="1" dirty="0">
                  <a:latin typeface="+mj-lt"/>
                </a:rPr>
                <a:t> An architecture of the SNPC comprising of the synapse memory, synapse crossbar, LIF neurons, control unit, encoder/decoder, and an STDP learning block </a:t>
              </a:r>
              <a:endParaRPr lang="en-TN" sz="1000" b="1" dirty="0">
                <a:latin typeface="+mj-lt"/>
              </a:endParaRPr>
            </a:p>
          </p:txBody>
        </p:sp>
        <p:grpSp>
          <p:nvGrpSpPr>
            <p:cNvPr id="22" name="Group 21">
              <a:extLst>
                <a:ext uri="{FF2B5EF4-FFF2-40B4-BE49-F238E27FC236}">
                  <a16:creationId xmlns:a16="http://schemas.microsoft.com/office/drawing/2014/main" id="{625076C0-E986-DC6F-F450-6316069D3605}"/>
                </a:ext>
              </a:extLst>
            </p:cNvPr>
            <p:cNvGrpSpPr/>
            <p:nvPr/>
          </p:nvGrpSpPr>
          <p:grpSpPr>
            <a:xfrm>
              <a:off x="112063" y="1224645"/>
              <a:ext cx="4176464" cy="3336638"/>
              <a:chOff x="-1836712" y="1496040"/>
              <a:chExt cx="5472608" cy="4005332"/>
            </a:xfrm>
          </p:grpSpPr>
          <p:pic>
            <p:nvPicPr>
              <p:cNvPr id="23" name="Picture 22">
                <a:extLst>
                  <a:ext uri="{FF2B5EF4-FFF2-40B4-BE49-F238E27FC236}">
                    <a16:creationId xmlns:a16="http://schemas.microsoft.com/office/drawing/2014/main" id="{E000C204-FEB7-A439-FB29-197A7B21A222}"/>
                  </a:ext>
                </a:extLst>
              </p:cNvPr>
              <p:cNvPicPr>
                <a:picLocks noChangeAspect="1"/>
              </p:cNvPicPr>
              <p:nvPr/>
            </p:nvPicPr>
            <p:blipFill rotWithShape="1">
              <a:blip r:embed="rId3">
                <a:extLst>
                  <a:ext uri="{28A0092B-C50C-407E-A947-70E740481C1C}">
                    <a14:useLocalDpi xmlns:a14="http://schemas.microsoft.com/office/drawing/2010/main" val="0"/>
                  </a:ext>
                </a:extLst>
              </a:blip>
              <a:srcRect r="20" b="511"/>
              <a:stretch/>
            </p:blipFill>
            <p:spPr>
              <a:xfrm>
                <a:off x="-1836712" y="1496040"/>
                <a:ext cx="5472608" cy="4005332"/>
              </a:xfrm>
              <a:prstGeom prst="rect">
                <a:avLst/>
              </a:prstGeom>
            </p:spPr>
          </p:pic>
          <p:sp>
            <p:nvSpPr>
              <p:cNvPr id="24" name="Rectangle 23">
                <a:extLst>
                  <a:ext uri="{FF2B5EF4-FFF2-40B4-BE49-F238E27FC236}">
                    <a16:creationId xmlns:a16="http://schemas.microsoft.com/office/drawing/2014/main" id="{B1D1CBB3-BDA7-5A6A-57FB-AC3C90528BE5}"/>
                  </a:ext>
                </a:extLst>
              </p:cNvPr>
              <p:cNvSpPr/>
              <p:nvPr/>
            </p:nvSpPr>
            <p:spPr>
              <a:xfrm>
                <a:off x="3337520" y="1498486"/>
                <a:ext cx="298376" cy="60312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TN"/>
              </a:p>
            </p:txBody>
          </p:sp>
        </p:grpSp>
      </p:grpSp>
      <p:grpSp>
        <p:nvGrpSpPr>
          <p:cNvPr id="29" name="Group 28">
            <a:extLst>
              <a:ext uri="{FF2B5EF4-FFF2-40B4-BE49-F238E27FC236}">
                <a16:creationId xmlns:a16="http://schemas.microsoft.com/office/drawing/2014/main" id="{8F803B1D-88F9-5585-BE36-D0A1FB0AFDF4}"/>
              </a:ext>
            </a:extLst>
          </p:cNvPr>
          <p:cNvGrpSpPr/>
          <p:nvPr/>
        </p:nvGrpSpPr>
        <p:grpSpPr>
          <a:xfrm>
            <a:off x="4514990" y="1626960"/>
            <a:ext cx="4593514" cy="3466293"/>
            <a:chOff x="4428174" y="1545168"/>
            <a:chExt cx="4593514" cy="3466293"/>
          </a:xfrm>
        </p:grpSpPr>
        <p:pic>
          <p:nvPicPr>
            <p:cNvPr id="27" name="Picture 26">
              <a:extLst>
                <a:ext uri="{FF2B5EF4-FFF2-40B4-BE49-F238E27FC236}">
                  <a16:creationId xmlns:a16="http://schemas.microsoft.com/office/drawing/2014/main" id="{086539FF-23E2-37D9-5D52-B67892CE0E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8174" y="1545168"/>
              <a:ext cx="4593514" cy="3071853"/>
            </a:xfrm>
            <a:prstGeom prst="rect">
              <a:avLst/>
            </a:prstGeom>
          </p:spPr>
        </p:pic>
        <p:sp>
          <p:nvSpPr>
            <p:cNvPr id="28" name="TextBox 27">
              <a:extLst>
                <a:ext uri="{FF2B5EF4-FFF2-40B4-BE49-F238E27FC236}">
                  <a16:creationId xmlns:a16="http://schemas.microsoft.com/office/drawing/2014/main" id="{9B1E035A-7C56-9B00-ECB4-3F839E722EB7}"/>
                </a:ext>
              </a:extLst>
            </p:cNvPr>
            <p:cNvSpPr txBox="1"/>
            <p:nvPr/>
          </p:nvSpPr>
          <p:spPr>
            <a:xfrm>
              <a:off x="4428174" y="4611351"/>
              <a:ext cx="4455377" cy="400110"/>
            </a:xfrm>
            <a:prstGeom prst="rect">
              <a:avLst/>
            </a:prstGeom>
            <a:noFill/>
          </p:spPr>
          <p:txBody>
            <a:bodyPr wrap="square" rtlCol="0">
              <a:spAutoFit/>
            </a:bodyPr>
            <a:lstStyle/>
            <a:p>
              <a:r>
                <a:rPr lang="en-US" sz="1000" b="1" dirty="0">
                  <a:solidFill>
                    <a:srgbClr val="0070C0"/>
                  </a:solidFill>
                  <a:latin typeface="+mj-lt"/>
                </a:rPr>
                <a:t>FIGURE 3(d):</a:t>
              </a:r>
              <a:r>
                <a:rPr lang="en-US" sz="1000" b="1" dirty="0">
                  <a:latin typeface="+mj-lt"/>
                </a:rPr>
                <a:t> Architecture of the FTMC-3DR comprising of the input ports, crossbar, switch allocator, arbiter and flow control.</a:t>
              </a:r>
              <a:endParaRPr lang="en-TN" sz="1000" b="1" dirty="0">
                <a:latin typeface="+mj-lt"/>
              </a:endParaRPr>
            </a:p>
          </p:txBody>
        </p:sp>
      </p:grpSp>
    </p:spTree>
    <p:extLst>
      <p:ext uri="{BB962C8B-B14F-4D97-AF65-F5344CB8AC3E}">
        <p14:creationId xmlns:p14="http://schemas.microsoft.com/office/powerpoint/2010/main" val="1109491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C4E46-21A2-7E95-BE0F-0C78FBE64A0B}"/>
              </a:ext>
            </a:extLst>
          </p:cNvPr>
          <p:cNvSpPr>
            <a:spLocks noGrp="1"/>
          </p:cNvSpPr>
          <p:nvPr>
            <p:ph type="title"/>
          </p:nvPr>
        </p:nvSpPr>
        <p:spPr>
          <a:xfrm>
            <a:off x="457200" y="122853"/>
            <a:ext cx="8229600" cy="1143000"/>
          </a:xfrm>
        </p:spPr>
        <p:txBody>
          <a:bodyPr/>
          <a:lstStyle/>
          <a:p>
            <a:r>
              <a:rPr lang="en-US" sz="3200" dirty="0"/>
              <a:t>NASH System Architecture</a:t>
            </a:r>
            <a:br>
              <a:rPr lang="en-US" sz="3200" dirty="0"/>
            </a:br>
            <a:r>
              <a:rPr lang="en-US" sz="3200" dirty="0"/>
              <a:t>Details</a:t>
            </a:r>
            <a:endParaRPr lang="en-TN" sz="3200" dirty="0"/>
          </a:p>
        </p:txBody>
      </p:sp>
      <p:sp>
        <p:nvSpPr>
          <p:cNvPr id="4" name="Date Placeholder 3">
            <a:extLst>
              <a:ext uri="{FF2B5EF4-FFF2-40B4-BE49-F238E27FC236}">
                <a16:creationId xmlns:a16="http://schemas.microsoft.com/office/drawing/2014/main" id="{83F27C9B-B3A9-43FE-CF38-777596511906}"/>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71306DD8-E17D-E4EF-9950-11059CFD2B09}"/>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8FD1E824-C4CF-8B3B-C952-3E5EEFF0B12B}"/>
              </a:ext>
            </a:extLst>
          </p:cNvPr>
          <p:cNvSpPr>
            <a:spLocks noGrp="1"/>
          </p:cNvSpPr>
          <p:nvPr>
            <p:ph type="sldNum" sz="quarter" idx="12"/>
          </p:nvPr>
        </p:nvSpPr>
        <p:spPr/>
        <p:txBody>
          <a:bodyPr/>
          <a:lstStyle/>
          <a:p>
            <a:fld id="{EB89F083-3F9A-4A49-B37B-B1CCBD2A29AC}" type="slidenum">
              <a:rPr lang="ja-JP" altLang="en-US" smtClean="0"/>
              <a:pPr/>
              <a:t>11</a:t>
            </a:fld>
            <a:endParaRPr lang="ja-JP" altLang="en-US"/>
          </a:p>
        </p:txBody>
      </p:sp>
      <p:pic>
        <p:nvPicPr>
          <p:cNvPr id="7" name="Picture 6">
            <a:extLst>
              <a:ext uri="{FF2B5EF4-FFF2-40B4-BE49-F238E27FC236}">
                <a16:creationId xmlns:a16="http://schemas.microsoft.com/office/drawing/2014/main" id="{6550F951-2A49-D0E8-0455-AA57B56A21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6" y="1772816"/>
            <a:ext cx="4787506" cy="2867764"/>
          </a:xfrm>
          <a:prstGeom prst="rect">
            <a:avLst/>
          </a:prstGeom>
        </p:spPr>
      </p:pic>
      <p:pic>
        <p:nvPicPr>
          <p:cNvPr id="9" name="Picture 8">
            <a:extLst>
              <a:ext uri="{FF2B5EF4-FFF2-40B4-BE49-F238E27FC236}">
                <a16:creationId xmlns:a16="http://schemas.microsoft.com/office/drawing/2014/main" id="{3153DCAA-EACE-BB10-76C3-6FB04F46BC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1178" y="1772816"/>
            <a:ext cx="4482822" cy="4251749"/>
          </a:xfrm>
          <a:prstGeom prst="rect">
            <a:avLst/>
          </a:prstGeom>
        </p:spPr>
      </p:pic>
      <p:sp>
        <p:nvSpPr>
          <p:cNvPr id="11" name="TextBox 10">
            <a:extLst>
              <a:ext uri="{FF2B5EF4-FFF2-40B4-BE49-F238E27FC236}">
                <a16:creationId xmlns:a16="http://schemas.microsoft.com/office/drawing/2014/main" id="{7540FAE3-58C5-0096-F0A2-E15BACEEBBC2}"/>
              </a:ext>
            </a:extLst>
          </p:cNvPr>
          <p:cNvSpPr txBox="1"/>
          <p:nvPr/>
        </p:nvSpPr>
        <p:spPr>
          <a:xfrm>
            <a:off x="322754" y="1128389"/>
            <a:ext cx="6230446" cy="646331"/>
          </a:xfrm>
          <a:prstGeom prst="rect">
            <a:avLst/>
          </a:prstGeom>
          <a:noFill/>
        </p:spPr>
        <p:txBody>
          <a:bodyPr wrap="square">
            <a:spAutoFit/>
          </a:bodyPr>
          <a:lstStyle/>
          <a:p>
            <a:r>
              <a:rPr lang="en-US" sz="1800" dirty="0">
                <a:latin typeface="+mn-lt"/>
              </a:rPr>
              <a:t>• Leaky I</a:t>
            </a:r>
            <a:r>
              <a:rPr lang="en-US" dirty="0">
                <a:latin typeface="+mn-lt"/>
              </a:rPr>
              <a:t>ntegrate and Fire (LIF) block</a:t>
            </a:r>
          </a:p>
          <a:p>
            <a:r>
              <a:rPr lang="en-US" dirty="0">
                <a:latin typeface="+mn-lt"/>
              </a:rPr>
              <a:t>•</a:t>
            </a:r>
            <a:r>
              <a:rPr lang="en-TN" dirty="0">
                <a:latin typeface="+mn-lt"/>
              </a:rPr>
              <a:t> </a:t>
            </a:r>
            <a:r>
              <a:rPr lang="en-US" sz="1800" dirty="0">
                <a:latin typeface="+mn-lt"/>
              </a:rPr>
              <a:t>S</a:t>
            </a:r>
            <a:r>
              <a:rPr lang="en-US" dirty="0">
                <a:latin typeface="+mn-lt"/>
              </a:rPr>
              <a:t>pike-Timing-Dependent-Plasticity (STDP) learning module</a:t>
            </a:r>
          </a:p>
        </p:txBody>
      </p:sp>
    </p:spTree>
    <p:extLst>
      <p:ext uri="{BB962C8B-B14F-4D97-AF65-F5344CB8AC3E}">
        <p14:creationId xmlns:p14="http://schemas.microsoft.com/office/powerpoint/2010/main" val="1203394100"/>
      </p:ext>
    </p:extLst>
  </p:cSld>
  <p:clrMapOvr>
    <a:masterClrMapping/>
  </p:clrMapOvr>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D20A2-AE9A-C5D9-E43E-6AA8E0F0D318}"/>
              </a:ext>
            </a:extLst>
          </p:cNvPr>
          <p:cNvSpPr>
            <a:spLocks noGrp="1"/>
          </p:cNvSpPr>
          <p:nvPr>
            <p:ph type="title"/>
          </p:nvPr>
        </p:nvSpPr>
        <p:spPr/>
        <p:txBody>
          <a:bodyPr/>
          <a:lstStyle/>
          <a:p>
            <a:r>
              <a:rPr lang="en-US" sz="3200" dirty="0"/>
              <a:t>NASH System Architecture</a:t>
            </a:r>
            <a:endParaRPr lang="en-TN" sz="3200" dirty="0"/>
          </a:p>
        </p:txBody>
      </p:sp>
      <p:sp>
        <p:nvSpPr>
          <p:cNvPr id="3" name="Content Placeholder 2">
            <a:extLst>
              <a:ext uri="{FF2B5EF4-FFF2-40B4-BE49-F238E27FC236}">
                <a16:creationId xmlns:a16="http://schemas.microsoft.com/office/drawing/2014/main" id="{D59BFADC-C8D3-83E5-21C4-8D422F0D492D}"/>
              </a:ext>
            </a:extLst>
          </p:cNvPr>
          <p:cNvSpPr>
            <a:spLocks noGrp="1"/>
          </p:cNvSpPr>
          <p:nvPr>
            <p:ph idx="1"/>
          </p:nvPr>
        </p:nvSpPr>
        <p:spPr>
          <a:xfrm>
            <a:off x="457200" y="1415261"/>
            <a:ext cx="8229600" cy="4525963"/>
          </a:xfrm>
        </p:spPr>
        <p:txBody>
          <a:bodyPr/>
          <a:lstStyle/>
          <a:p>
            <a:pPr marL="0" indent="0">
              <a:buNone/>
            </a:pPr>
            <a:r>
              <a:rPr lang="en-US" sz="2000" b="1" dirty="0">
                <a:solidFill>
                  <a:srgbClr val="4C9183"/>
                </a:solidFill>
              </a:rPr>
              <a:t>Main Points of NASH System</a:t>
            </a:r>
          </a:p>
          <a:p>
            <a:pPr>
              <a:buFont typeface="Arial" panose="020B0604020202020204" pitchFamily="34" charset="0"/>
              <a:buChar char="•"/>
            </a:pPr>
            <a:r>
              <a:rPr lang="en-US" sz="1800" b="1" dirty="0"/>
              <a:t>Scalability and Parallelism:</a:t>
            </a:r>
          </a:p>
          <a:p>
            <a:pPr lvl="1">
              <a:buFont typeface="Arial" panose="020B0604020202020204" pitchFamily="34" charset="0"/>
              <a:buChar char="•"/>
            </a:pPr>
            <a:r>
              <a:rPr lang="en-US" sz="1600" dirty="0"/>
              <a:t>3D </a:t>
            </a:r>
            <a:r>
              <a:rPr lang="en-US" sz="1600" dirty="0" err="1"/>
              <a:t>NoC</a:t>
            </a:r>
            <a:r>
              <a:rPr lang="en-US" sz="1600" dirty="0"/>
              <a:t> architecture for high scalability</a:t>
            </a:r>
          </a:p>
          <a:p>
            <a:pPr lvl="1">
              <a:buFont typeface="Arial" panose="020B0604020202020204" pitchFamily="34" charset="0"/>
              <a:buChar char="•"/>
            </a:pPr>
            <a:r>
              <a:rPr lang="en-US" sz="1600" dirty="0"/>
              <a:t>Parallel update of neurons</a:t>
            </a:r>
          </a:p>
          <a:p>
            <a:pPr>
              <a:buFont typeface="Arial" panose="020B0604020202020204" pitchFamily="34" charset="0"/>
              <a:buChar char="•"/>
            </a:pPr>
            <a:r>
              <a:rPr lang="en-US" sz="1800" b="1" dirty="0"/>
              <a:t>Fault Tolerance:</a:t>
            </a:r>
          </a:p>
          <a:p>
            <a:pPr lvl="1">
              <a:buFont typeface="Arial" panose="020B0604020202020204" pitchFamily="34" charset="0"/>
              <a:buChar char="•"/>
            </a:pPr>
            <a:r>
              <a:rPr lang="en-US" sz="1600" dirty="0"/>
              <a:t>Advanced routing algorithms (FTSP-KMCR, FT-KMCR)</a:t>
            </a:r>
          </a:p>
          <a:p>
            <a:pPr lvl="1">
              <a:buFont typeface="Arial" panose="020B0604020202020204" pitchFamily="34" charset="0"/>
              <a:buChar char="•"/>
            </a:pPr>
            <a:r>
              <a:rPr lang="en-US" sz="1600" dirty="0"/>
              <a:t>Maintains high accuracy under faults</a:t>
            </a:r>
          </a:p>
          <a:p>
            <a:pPr>
              <a:buFont typeface="Arial" panose="020B0604020202020204" pitchFamily="34" charset="0"/>
              <a:buChar char="•"/>
            </a:pPr>
            <a:r>
              <a:rPr lang="en-US" sz="1800" b="1" dirty="0"/>
              <a:t>Performance:</a:t>
            </a:r>
          </a:p>
          <a:p>
            <a:pPr lvl="1">
              <a:buFont typeface="Arial" panose="020B0604020202020204" pitchFamily="34" charset="0"/>
              <a:buChar char="•"/>
            </a:pPr>
            <a:r>
              <a:rPr lang="en-US" sz="1600" dirty="0"/>
              <a:t>High throughput and low communication cost</a:t>
            </a:r>
          </a:p>
          <a:p>
            <a:pPr lvl="1">
              <a:buFont typeface="Arial" panose="020B0604020202020204" pitchFamily="34" charset="0"/>
              <a:buChar char="•"/>
            </a:pPr>
            <a:r>
              <a:rPr lang="en-US" sz="1600" dirty="0"/>
              <a:t>Efficient on-chip learning</a:t>
            </a:r>
          </a:p>
          <a:p>
            <a:endParaRPr lang="en-TN" sz="1800" dirty="0"/>
          </a:p>
        </p:txBody>
      </p:sp>
      <p:sp>
        <p:nvSpPr>
          <p:cNvPr id="4" name="Date Placeholder 3">
            <a:extLst>
              <a:ext uri="{FF2B5EF4-FFF2-40B4-BE49-F238E27FC236}">
                <a16:creationId xmlns:a16="http://schemas.microsoft.com/office/drawing/2014/main" id="{07BE2C82-B949-F346-6C97-080E3378C023}"/>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254176E1-E539-EDA5-DAF6-F822F5268B62}"/>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64B9D1D-032E-97A6-510A-FEDA11EC73BC}"/>
              </a:ext>
            </a:extLst>
          </p:cNvPr>
          <p:cNvSpPr>
            <a:spLocks noGrp="1"/>
          </p:cNvSpPr>
          <p:nvPr>
            <p:ph type="sldNum" sz="quarter" idx="12"/>
          </p:nvPr>
        </p:nvSpPr>
        <p:spPr/>
        <p:txBody>
          <a:bodyPr/>
          <a:lstStyle/>
          <a:p>
            <a:fld id="{EB89F083-3F9A-4A49-B37B-B1CCBD2A29AC}" type="slidenum">
              <a:rPr lang="ja-JP" altLang="en-US" smtClean="0"/>
              <a:pPr/>
              <a:t>12</a:t>
            </a:fld>
            <a:endParaRPr lang="ja-JP" altLang="en-US"/>
          </a:p>
        </p:txBody>
      </p:sp>
    </p:spTree>
    <p:extLst>
      <p:ext uri="{BB962C8B-B14F-4D97-AF65-F5344CB8AC3E}">
        <p14:creationId xmlns:p14="http://schemas.microsoft.com/office/powerpoint/2010/main" val="1046618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solidFill>
                  <a:schemeClr val="bg1">
                    <a:lumMod val="65000"/>
                  </a:schemeClr>
                </a:solidFill>
              </a:rPr>
              <a:t>Introduction</a:t>
            </a:r>
          </a:p>
          <a:p>
            <a:pPr>
              <a:buFont typeface="Arial" panose="020B0604020202020204" pitchFamily="34" charset="0"/>
              <a:buChar char="•"/>
            </a:pPr>
            <a:r>
              <a:rPr lang="en-US" dirty="0">
                <a:solidFill>
                  <a:schemeClr val="bg1">
                    <a:lumMod val="65000"/>
                  </a:schemeClr>
                </a:solidFill>
              </a:rPr>
              <a:t>Prior Works</a:t>
            </a:r>
          </a:p>
          <a:p>
            <a:pPr>
              <a:buFont typeface="Arial" panose="020B0604020202020204" pitchFamily="34" charset="0"/>
              <a:buChar char="•"/>
            </a:pPr>
            <a:r>
              <a:rPr lang="en-US" dirty="0">
                <a:solidFill>
                  <a:schemeClr val="bg1">
                    <a:lumMod val="65000"/>
                  </a:schemeClr>
                </a:solidFill>
              </a:rPr>
              <a:t>NASH System Architecture</a:t>
            </a:r>
          </a:p>
          <a:p>
            <a:pPr>
              <a:buFont typeface="Arial" panose="020B0604020202020204" pitchFamily="34" charset="0"/>
              <a:buChar char="•"/>
            </a:pPr>
            <a:r>
              <a:rPr lang="en-US" dirty="0"/>
              <a:t>Evaluation Results</a:t>
            </a:r>
          </a:p>
          <a:p>
            <a:pPr>
              <a:buFont typeface="Arial" panose="020B0604020202020204" pitchFamily="34" charset="0"/>
              <a:buChar char="•"/>
            </a:pPr>
            <a:r>
              <a:rPr lang="en-US" dirty="0">
                <a:solidFill>
                  <a:schemeClr val="bg1">
                    <a:lumMod val="65000"/>
                  </a:schemeClr>
                </a:solidFill>
              </a:rPr>
              <a:t>Conclusion</a:t>
            </a: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13</a:t>
            </a:fld>
            <a:endParaRPr lang="ja-JP" altLang="en-US"/>
          </a:p>
        </p:txBody>
      </p:sp>
    </p:spTree>
    <p:extLst>
      <p:ext uri="{BB962C8B-B14F-4D97-AF65-F5344CB8AC3E}">
        <p14:creationId xmlns:p14="http://schemas.microsoft.com/office/powerpoint/2010/main" val="389190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46B47-BB0F-BDC9-4239-2201146AA330}"/>
              </a:ext>
            </a:extLst>
          </p:cNvPr>
          <p:cNvSpPr>
            <a:spLocks noGrp="1"/>
          </p:cNvSpPr>
          <p:nvPr>
            <p:ph type="title"/>
          </p:nvPr>
        </p:nvSpPr>
        <p:spPr/>
        <p:txBody>
          <a:bodyPr/>
          <a:lstStyle/>
          <a:p>
            <a:r>
              <a:rPr lang="en-US" sz="3300" dirty="0"/>
              <a:t>Evaluation (without faults)</a:t>
            </a:r>
            <a:endParaRPr lang="en-TN" sz="3300" dirty="0"/>
          </a:p>
        </p:txBody>
      </p:sp>
      <p:sp>
        <p:nvSpPr>
          <p:cNvPr id="3" name="Content Placeholder 2">
            <a:extLst>
              <a:ext uri="{FF2B5EF4-FFF2-40B4-BE49-F238E27FC236}">
                <a16:creationId xmlns:a16="http://schemas.microsoft.com/office/drawing/2014/main" id="{39FF58BA-CCAC-5134-5885-D46C50A29C2C}"/>
              </a:ext>
            </a:extLst>
          </p:cNvPr>
          <p:cNvSpPr>
            <a:spLocks noGrp="1"/>
          </p:cNvSpPr>
          <p:nvPr>
            <p:ph idx="1"/>
          </p:nvPr>
        </p:nvSpPr>
        <p:spPr/>
        <p:txBody>
          <a:bodyPr/>
          <a:lstStyle/>
          <a:p>
            <a:r>
              <a:rPr lang="en-US" sz="1800" dirty="0"/>
              <a:t>Benchmarks: </a:t>
            </a:r>
          </a:p>
          <a:p>
            <a:pPr marL="0" indent="0">
              <a:buNone/>
            </a:pPr>
            <a:r>
              <a:rPr lang="en-US" sz="1800" dirty="0"/>
              <a:t>       - Inverted Pendulum</a:t>
            </a:r>
          </a:p>
          <a:p>
            <a:pPr marL="0" indent="0">
              <a:buNone/>
            </a:pPr>
            <a:r>
              <a:rPr lang="en-US" sz="1800" dirty="0"/>
              <a:t>       - Wisconsin</a:t>
            </a:r>
          </a:p>
          <a:p>
            <a:endParaRPr lang="en-TN" sz="2800" dirty="0"/>
          </a:p>
        </p:txBody>
      </p:sp>
      <p:sp>
        <p:nvSpPr>
          <p:cNvPr id="4" name="Date Placeholder 3">
            <a:extLst>
              <a:ext uri="{FF2B5EF4-FFF2-40B4-BE49-F238E27FC236}">
                <a16:creationId xmlns:a16="http://schemas.microsoft.com/office/drawing/2014/main" id="{D110E6DC-AB74-C7AB-1E9D-E6011C5DD3D3}"/>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9E110F1A-5F37-4BFD-8773-94F2B5171707}"/>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EC0EFDB6-353D-B454-6815-1915D505E947}"/>
              </a:ext>
            </a:extLst>
          </p:cNvPr>
          <p:cNvSpPr>
            <a:spLocks noGrp="1"/>
          </p:cNvSpPr>
          <p:nvPr>
            <p:ph type="sldNum" sz="quarter" idx="12"/>
          </p:nvPr>
        </p:nvSpPr>
        <p:spPr/>
        <p:txBody>
          <a:bodyPr/>
          <a:lstStyle/>
          <a:p>
            <a:fld id="{EB89F083-3F9A-4A49-B37B-B1CCBD2A29AC}" type="slidenum">
              <a:rPr lang="ja-JP" altLang="en-US" smtClean="0"/>
              <a:pPr/>
              <a:t>14</a:t>
            </a:fld>
            <a:endParaRPr lang="ja-JP" altLang="en-US"/>
          </a:p>
        </p:txBody>
      </p:sp>
      <p:pic>
        <p:nvPicPr>
          <p:cNvPr id="8" name="Picture 7">
            <a:extLst>
              <a:ext uri="{FF2B5EF4-FFF2-40B4-BE49-F238E27FC236}">
                <a16:creationId xmlns:a16="http://schemas.microsoft.com/office/drawing/2014/main" id="{4FC97FA4-9988-FDDD-AAAB-475CFD1AE8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9788" y="1268760"/>
            <a:ext cx="5880024" cy="4953281"/>
          </a:xfrm>
          <a:prstGeom prst="rect">
            <a:avLst/>
          </a:prstGeom>
        </p:spPr>
      </p:pic>
    </p:spTree>
    <p:extLst>
      <p:ext uri="{BB962C8B-B14F-4D97-AF65-F5344CB8AC3E}">
        <p14:creationId xmlns:p14="http://schemas.microsoft.com/office/powerpoint/2010/main" val="2019743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A76BF-C853-64A1-9BD8-903261FB584D}"/>
              </a:ext>
            </a:extLst>
          </p:cNvPr>
          <p:cNvSpPr>
            <a:spLocks noGrp="1"/>
          </p:cNvSpPr>
          <p:nvPr>
            <p:ph type="title"/>
          </p:nvPr>
        </p:nvSpPr>
        <p:spPr/>
        <p:txBody>
          <a:bodyPr/>
          <a:lstStyle/>
          <a:p>
            <a:r>
              <a:rPr lang="en-US" sz="3300" dirty="0"/>
              <a:t>Evaluation (with faults)</a:t>
            </a:r>
            <a:endParaRPr lang="en-TN" sz="3300" dirty="0"/>
          </a:p>
        </p:txBody>
      </p:sp>
      <p:sp>
        <p:nvSpPr>
          <p:cNvPr id="4" name="Date Placeholder 3">
            <a:extLst>
              <a:ext uri="{FF2B5EF4-FFF2-40B4-BE49-F238E27FC236}">
                <a16:creationId xmlns:a16="http://schemas.microsoft.com/office/drawing/2014/main" id="{608450E9-4E3D-0F68-3127-24D3A809798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6B91F6A4-A896-EFA9-8A6D-C8E5B62718CE}"/>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B9591C2B-1CEC-99E6-1A91-7D19203993E5}"/>
              </a:ext>
            </a:extLst>
          </p:cNvPr>
          <p:cNvSpPr>
            <a:spLocks noGrp="1"/>
          </p:cNvSpPr>
          <p:nvPr>
            <p:ph type="sldNum" sz="quarter" idx="12"/>
          </p:nvPr>
        </p:nvSpPr>
        <p:spPr/>
        <p:txBody>
          <a:bodyPr/>
          <a:lstStyle/>
          <a:p>
            <a:fld id="{EB89F083-3F9A-4A49-B37B-B1CCBD2A29AC}" type="slidenum">
              <a:rPr lang="ja-JP" altLang="en-US" smtClean="0"/>
              <a:pPr/>
              <a:t>15</a:t>
            </a:fld>
            <a:endParaRPr lang="ja-JP" altLang="en-US"/>
          </a:p>
        </p:txBody>
      </p:sp>
      <p:pic>
        <p:nvPicPr>
          <p:cNvPr id="9" name="Content Placeholder 6">
            <a:extLst>
              <a:ext uri="{FF2B5EF4-FFF2-40B4-BE49-F238E27FC236}">
                <a16:creationId xmlns:a16="http://schemas.microsoft.com/office/drawing/2014/main" id="{97FC7083-EDCF-2856-31F2-82108A5689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3203848" y="1268760"/>
            <a:ext cx="5658310" cy="49532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8594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A76BF-C853-64A1-9BD8-903261FB584D}"/>
              </a:ext>
            </a:extLst>
          </p:cNvPr>
          <p:cNvSpPr>
            <a:spLocks noGrp="1"/>
          </p:cNvSpPr>
          <p:nvPr>
            <p:ph type="title"/>
          </p:nvPr>
        </p:nvSpPr>
        <p:spPr/>
        <p:txBody>
          <a:bodyPr/>
          <a:lstStyle/>
          <a:p>
            <a:r>
              <a:rPr lang="en-US" sz="3300" dirty="0"/>
              <a:t>Evaluation (without faults)</a:t>
            </a:r>
            <a:endParaRPr lang="en-TN" sz="3300" dirty="0"/>
          </a:p>
        </p:txBody>
      </p:sp>
      <p:sp>
        <p:nvSpPr>
          <p:cNvPr id="4" name="Date Placeholder 3">
            <a:extLst>
              <a:ext uri="{FF2B5EF4-FFF2-40B4-BE49-F238E27FC236}">
                <a16:creationId xmlns:a16="http://schemas.microsoft.com/office/drawing/2014/main" id="{608450E9-4E3D-0F68-3127-24D3A809798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6B91F6A4-A896-EFA9-8A6D-C8E5B62718CE}"/>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B9591C2B-1CEC-99E6-1A91-7D19203993E5}"/>
              </a:ext>
            </a:extLst>
          </p:cNvPr>
          <p:cNvSpPr>
            <a:spLocks noGrp="1"/>
          </p:cNvSpPr>
          <p:nvPr>
            <p:ph type="sldNum" sz="quarter" idx="12"/>
          </p:nvPr>
        </p:nvSpPr>
        <p:spPr/>
        <p:txBody>
          <a:bodyPr/>
          <a:lstStyle/>
          <a:p>
            <a:fld id="{EB89F083-3F9A-4A49-B37B-B1CCBD2A29AC}" type="slidenum">
              <a:rPr lang="ja-JP" altLang="en-US" smtClean="0"/>
              <a:pPr/>
              <a:t>16</a:t>
            </a:fld>
            <a:endParaRPr lang="ja-JP" altLang="en-US"/>
          </a:p>
        </p:txBody>
      </p:sp>
      <p:pic>
        <p:nvPicPr>
          <p:cNvPr id="7" name="Picture 6">
            <a:extLst>
              <a:ext uri="{FF2B5EF4-FFF2-40B4-BE49-F238E27FC236}">
                <a16:creationId xmlns:a16="http://schemas.microsoft.com/office/drawing/2014/main" id="{6FADC302-C930-CCEA-9C74-796283CDD4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1191502"/>
            <a:ext cx="5737958" cy="5030539"/>
          </a:xfrm>
          <a:prstGeom prst="rect">
            <a:avLst/>
          </a:prstGeom>
        </p:spPr>
      </p:pic>
      <p:sp>
        <p:nvSpPr>
          <p:cNvPr id="11" name="Content Placeholder 2">
            <a:extLst>
              <a:ext uri="{FF2B5EF4-FFF2-40B4-BE49-F238E27FC236}">
                <a16:creationId xmlns:a16="http://schemas.microsoft.com/office/drawing/2014/main" id="{2C22C89B-4B91-35AD-2BAD-DD0E4536D1C8}"/>
              </a:ext>
            </a:extLst>
          </p:cNvPr>
          <p:cNvSpPr>
            <a:spLocks noGrp="1"/>
          </p:cNvSpPr>
          <p:nvPr>
            <p:ph idx="1"/>
          </p:nvPr>
        </p:nvSpPr>
        <p:spPr>
          <a:xfrm>
            <a:off x="457200" y="1600200"/>
            <a:ext cx="8229600" cy="4525963"/>
          </a:xfrm>
        </p:spPr>
        <p:txBody>
          <a:bodyPr/>
          <a:lstStyle/>
          <a:p>
            <a:r>
              <a:rPr lang="en-US" sz="1800" dirty="0"/>
              <a:t>Benchmark: </a:t>
            </a:r>
          </a:p>
          <a:p>
            <a:pPr marL="0" indent="0">
              <a:buNone/>
            </a:pPr>
            <a:r>
              <a:rPr lang="en-US" sz="1800" dirty="0"/>
              <a:t>       - </a:t>
            </a:r>
            <a:r>
              <a:rPr lang="en-US" sz="1800" dirty="0">
                <a:solidFill>
                  <a:srgbClr val="000000"/>
                </a:solidFill>
                <a:effectLst/>
              </a:rPr>
              <a:t>MNIST dataset</a:t>
            </a:r>
          </a:p>
        </p:txBody>
      </p:sp>
    </p:spTree>
    <p:extLst>
      <p:ext uri="{BB962C8B-B14F-4D97-AF65-F5344CB8AC3E}">
        <p14:creationId xmlns:p14="http://schemas.microsoft.com/office/powerpoint/2010/main" val="2268159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A76BF-C853-64A1-9BD8-903261FB584D}"/>
              </a:ext>
            </a:extLst>
          </p:cNvPr>
          <p:cNvSpPr>
            <a:spLocks noGrp="1"/>
          </p:cNvSpPr>
          <p:nvPr>
            <p:ph type="title"/>
          </p:nvPr>
        </p:nvSpPr>
        <p:spPr/>
        <p:txBody>
          <a:bodyPr/>
          <a:lstStyle/>
          <a:p>
            <a:r>
              <a:rPr lang="en-US" sz="3300" dirty="0"/>
              <a:t>Evaluation (with faults)</a:t>
            </a:r>
            <a:endParaRPr lang="en-TN" sz="3300" dirty="0"/>
          </a:p>
        </p:txBody>
      </p:sp>
      <p:sp>
        <p:nvSpPr>
          <p:cNvPr id="4" name="Date Placeholder 3">
            <a:extLst>
              <a:ext uri="{FF2B5EF4-FFF2-40B4-BE49-F238E27FC236}">
                <a16:creationId xmlns:a16="http://schemas.microsoft.com/office/drawing/2014/main" id="{608450E9-4E3D-0F68-3127-24D3A809798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6B91F6A4-A896-EFA9-8A6D-C8E5B62718CE}"/>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B9591C2B-1CEC-99E6-1A91-7D19203993E5}"/>
              </a:ext>
            </a:extLst>
          </p:cNvPr>
          <p:cNvSpPr>
            <a:spLocks noGrp="1"/>
          </p:cNvSpPr>
          <p:nvPr>
            <p:ph type="sldNum" sz="quarter" idx="12"/>
          </p:nvPr>
        </p:nvSpPr>
        <p:spPr/>
        <p:txBody>
          <a:bodyPr/>
          <a:lstStyle/>
          <a:p>
            <a:fld id="{EB89F083-3F9A-4A49-B37B-B1CCBD2A29AC}" type="slidenum">
              <a:rPr lang="ja-JP" altLang="en-US" smtClean="0"/>
              <a:pPr/>
              <a:t>17</a:t>
            </a:fld>
            <a:endParaRPr lang="ja-JP" altLang="en-US"/>
          </a:p>
        </p:txBody>
      </p:sp>
      <p:pic>
        <p:nvPicPr>
          <p:cNvPr id="10" name="Picture 9">
            <a:extLst>
              <a:ext uri="{FF2B5EF4-FFF2-40B4-BE49-F238E27FC236}">
                <a16:creationId xmlns:a16="http://schemas.microsoft.com/office/drawing/2014/main" id="{B6959A74-0313-E00A-E52F-3D0C2FB54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191" y="1844824"/>
            <a:ext cx="7507618" cy="3168352"/>
          </a:xfrm>
          <a:prstGeom prst="rect">
            <a:avLst/>
          </a:prstGeom>
        </p:spPr>
      </p:pic>
    </p:spTree>
    <p:extLst>
      <p:ext uri="{BB962C8B-B14F-4D97-AF65-F5344CB8AC3E}">
        <p14:creationId xmlns:p14="http://schemas.microsoft.com/office/powerpoint/2010/main" val="3948939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06972-C80A-AE35-CE06-0BFFF840C3AC}"/>
              </a:ext>
            </a:extLst>
          </p:cNvPr>
          <p:cNvSpPr>
            <a:spLocks noGrp="1"/>
          </p:cNvSpPr>
          <p:nvPr>
            <p:ph type="title"/>
          </p:nvPr>
        </p:nvSpPr>
        <p:spPr/>
        <p:txBody>
          <a:bodyPr/>
          <a:lstStyle/>
          <a:p>
            <a:r>
              <a:rPr lang="en-US" sz="3200" dirty="0"/>
              <a:t>Hardware Complexity Analysis</a:t>
            </a:r>
            <a:endParaRPr lang="en-TN" sz="3200" dirty="0"/>
          </a:p>
        </p:txBody>
      </p:sp>
      <p:sp>
        <p:nvSpPr>
          <p:cNvPr id="4" name="Date Placeholder 3">
            <a:extLst>
              <a:ext uri="{FF2B5EF4-FFF2-40B4-BE49-F238E27FC236}">
                <a16:creationId xmlns:a16="http://schemas.microsoft.com/office/drawing/2014/main" id="{D24CB93D-C938-85DE-E9AA-877B196546E4}"/>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7F593737-4B3B-D358-2CB0-B7E5FAB67ACA}"/>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911F2019-C61E-42D4-57D0-22810F11DB07}"/>
              </a:ext>
            </a:extLst>
          </p:cNvPr>
          <p:cNvSpPr>
            <a:spLocks noGrp="1"/>
          </p:cNvSpPr>
          <p:nvPr>
            <p:ph type="sldNum" sz="quarter" idx="12"/>
          </p:nvPr>
        </p:nvSpPr>
        <p:spPr/>
        <p:txBody>
          <a:bodyPr/>
          <a:lstStyle/>
          <a:p>
            <a:fld id="{EB89F083-3F9A-4A49-B37B-B1CCBD2A29AC}" type="slidenum">
              <a:rPr lang="ja-JP" altLang="en-US" smtClean="0"/>
              <a:pPr/>
              <a:t>18</a:t>
            </a:fld>
            <a:endParaRPr lang="ja-JP" altLang="en-US"/>
          </a:p>
        </p:txBody>
      </p:sp>
      <p:pic>
        <p:nvPicPr>
          <p:cNvPr id="10" name="Picture 9">
            <a:extLst>
              <a:ext uri="{FF2B5EF4-FFF2-40B4-BE49-F238E27FC236}">
                <a16:creationId xmlns:a16="http://schemas.microsoft.com/office/drawing/2014/main" id="{31EB4079-BE44-9A69-03D4-EAC199CB31E8}"/>
              </a:ext>
            </a:extLst>
          </p:cNvPr>
          <p:cNvPicPr>
            <a:picLocks noChangeAspect="1"/>
          </p:cNvPicPr>
          <p:nvPr/>
        </p:nvPicPr>
        <p:blipFill rotWithShape="1">
          <a:blip r:embed="rId3">
            <a:extLst>
              <a:ext uri="{28A0092B-C50C-407E-A947-70E740481C1C}">
                <a14:useLocalDpi xmlns:a14="http://schemas.microsoft.com/office/drawing/2010/main" val="0"/>
              </a:ext>
            </a:extLst>
          </a:blip>
          <a:srcRect r="21135" b="73679"/>
          <a:stretch/>
        </p:blipFill>
        <p:spPr>
          <a:xfrm>
            <a:off x="1331640" y="5129437"/>
            <a:ext cx="6129701" cy="1143000"/>
          </a:xfrm>
          <a:prstGeom prst="rect">
            <a:avLst/>
          </a:prstGeom>
        </p:spPr>
      </p:pic>
      <p:pic>
        <p:nvPicPr>
          <p:cNvPr id="12" name="Content Placeholder 7">
            <a:extLst>
              <a:ext uri="{FF2B5EF4-FFF2-40B4-BE49-F238E27FC236}">
                <a16:creationId xmlns:a16="http://schemas.microsoft.com/office/drawing/2014/main" id="{6159A964-AFC9-EF6D-3C5C-9D95303B81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6448996" y="2204864"/>
            <a:ext cx="2695004" cy="200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a:extLst>
              <a:ext uri="{FF2B5EF4-FFF2-40B4-BE49-F238E27FC236}">
                <a16:creationId xmlns:a16="http://schemas.microsoft.com/office/drawing/2014/main" id="{AEC8CD36-7ACA-8347-9A47-FC05F72FEF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1201352"/>
            <a:ext cx="6447313" cy="3844172"/>
          </a:xfrm>
          <a:prstGeom prst="rect">
            <a:avLst/>
          </a:prstGeom>
        </p:spPr>
      </p:pic>
    </p:spTree>
    <p:extLst>
      <p:ext uri="{BB962C8B-B14F-4D97-AF65-F5344CB8AC3E}">
        <p14:creationId xmlns:p14="http://schemas.microsoft.com/office/powerpoint/2010/main" val="8681768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21844-FE88-5636-1F22-BC73392758F2}"/>
              </a:ext>
            </a:extLst>
          </p:cNvPr>
          <p:cNvSpPr>
            <a:spLocks noGrp="1"/>
          </p:cNvSpPr>
          <p:nvPr>
            <p:ph type="title"/>
          </p:nvPr>
        </p:nvSpPr>
        <p:spPr/>
        <p:txBody>
          <a:bodyPr/>
          <a:lstStyle/>
          <a:p>
            <a:r>
              <a:rPr lang="en-US" sz="3600" dirty="0"/>
              <a:t>Comparison with Existing Works</a:t>
            </a:r>
            <a:endParaRPr lang="en-TN" sz="3600" dirty="0"/>
          </a:p>
        </p:txBody>
      </p:sp>
      <p:sp>
        <p:nvSpPr>
          <p:cNvPr id="4" name="Date Placeholder 3">
            <a:extLst>
              <a:ext uri="{FF2B5EF4-FFF2-40B4-BE49-F238E27FC236}">
                <a16:creationId xmlns:a16="http://schemas.microsoft.com/office/drawing/2014/main" id="{CBA94F33-1B31-8398-96E3-5E6B3F70662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3820F9FC-AF81-7F5E-316D-22DF804E51C7}"/>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FB61EE0D-7C19-716D-0E27-ACDD0BC1D1F1}"/>
              </a:ext>
            </a:extLst>
          </p:cNvPr>
          <p:cNvSpPr>
            <a:spLocks noGrp="1"/>
          </p:cNvSpPr>
          <p:nvPr>
            <p:ph type="sldNum" sz="quarter" idx="12"/>
          </p:nvPr>
        </p:nvSpPr>
        <p:spPr/>
        <p:txBody>
          <a:bodyPr/>
          <a:lstStyle/>
          <a:p>
            <a:fld id="{EB89F083-3F9A-4A49-B37B-B1CCBD2A29AC}" type="slidenum">
              <a:rPr lang="ja-JP" altLang="en-US" smtClean="0"/>
              <a:pPr/>
              <a:t>19</a:t>
            </a:fld>
            <a:endParaRPr lang="ja-JP" altLang="en-US"/>
          </a:p>
        </p:txBody>
      </p:sp>
      <p:pic>
        <p:nvPicPr>
          <p:cNvPr id="7" name="Content Placeholder 6">
            <a:extLst>
              <a:ext uri="{FF2B5EF4-FFF2-40B4-BE49-F238E27FC236}">
                <a16:creationId xmlns:a16="http://schemas.microsoft.com/office/drawing/2014/main" id="{411A0902-E762-E155-F824-9D2F234E3FC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6878"/>
          <a:stretch/>
        </p:blipFill>
        <p:spPr>
          <a:xfrm>
            <a:off x="457200" y="1916832"/>
            <a:ext cx="8229600" cy="3410854"/>
          </a:xfrm>
          <a:prstGeom prst="rect">
            <a:avLst/>
          </a:prstGeom>
        </p:spPr>
      </p:pic>
    </p:spTree>
    <p:extLst>
      <p:ext uri="{BB962C8B-B14F-4D97-AF65-F5344CB8AC3E}">
        <p14:creationId xmlns:p14="http://schemas.microsoft.com/office/powerpoint/2010/main" val="612111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t>Introduction</a:t>
            </a:r>
          </a:p>
          <a:p>
            <a:pPr>
              <a:buFont typeface="Arial" panose="020B0604020202020204" pitchFamily="34" charset="0"/>
              <a:buChar char="•"/>
            </a:pPr>
            <a:r>
              <a:rPr lang="en-US" dirty="0"/>
              <a:t>Prior Works</a:t>
            </a:r>
          </a:p>
          <a:p>
            <a:pPr>
              <a:buFont typeface="Arial" panose="020B0604020202020204" pitchFamily="34" charset="0"/>
              <a:buChar char="•"/>
            </a:pPr>
            <a:r>
              <a:rPr lang="en-US" dirty="0"/>
              <a:t>NASH System Architecture</a:t>
            </a:r>
          </a:p>
          <a:p>
            <a:pPr>
              <a:buFont typeface="Arial" panose="020B0604020202020204" pitchFamily="34" charset="0"/>
              <a:buChar char="•"/>
            </a:pPr>
            <a:r>
              <a:rPr lang="en-US" dirty="0"/>
              <a:t>Evaluation Results</a:t>
            </a:r>
          </a:p>
          <a:p>
            <a:pPr>
              <a:buFont typeface="Arial" panose="020B0604020202020204" pitchFamily="34" charset="0"/>
              <a:buChar char="•"/>
            </a:pPr>
            <a:r>
              <a:rPr lang="en-US" dirty="0"/>
              <a:t>Conclusion</a:t>
            </a: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2</a:t>
            </a:fld>
            <a:endParaRPr lang="ja-JP" altLang="en-US"/>
          </a:p>
        </p:txBody>
      </p:sp>
    </p:spTree>
    <p:extLst>
      <p:ext uri="{BB962C8B-B14F-4D97-AF65-F5344CB8AC3E}">
        <p14:creationId xmlns:p14="http://schemas.microsoft.com/office/powerpoint/2010/main" val="1884475337"/>
      </p:ext>
    </p:extLst>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solidFill>
                  <a:schemeClr val="bg1">
                    <a:lumMod val="65000"/>
                  </a:schemeClr>
                </a:solidFill>
              </a:rPr>
              <a:t>Introduction</a:t>
            </a:r>
          </a:p>
          <a:p>
            <a:pPr>
              <a:buFont typeface="Arial" panose="020B0604020202020204" pitchFamily="34" charset="0"/>
              <a:buChar char="•"/>
            </a:pPr>
            <a:r>
              <a:rPr lang="en-US" dirty="0">
                <a:solidFill>
                  <a:schemeClr val="bg1">
                    <a:lumMod val="65000"/>
                  </a:schemeClr>
                </a:solidFill>
              </a:rPr>
              <a:t>Prior Works</a:t>
            </a:r>
          </a:p>
          <a:p>
            <a:pPr>
              <a:buFont typeface="Arial" panose="020B0604020202020204" pitchFamily="34" charset="0"/>
              <a:buChar char="•"/>
            </a:pPr>
            <a:r>
              <a:rPr lang="en-US" dirty="0">
                <a:solidFill>
                  <a:schemeClr val="bg1">
                    <a:lumMod val="65000"/>
                  </a:schemeClr>
                </a:solidFill>
              </a:rPr>
              <a:t>NASH System Architecture</a:t>
            </a:r>
          </a:p>
          <a:p>
            <a:pPr>
              <a:buFont typeface="Arial" panose="020B0604020202020204" pitchFamily="34" charset="0"/>
              <a:buChar char="•"/>
            </a:pPr>
            <a:r>
              <a:rPr lang="en-US" dirty="0">
                <a:solidFill>
                  <a:schemeClr val="bg1">
                    <a:lumMod val="65000"/>
                  </a:schemeClr>
                </a:solidFill>
              </a:rPr>
              <a:t>Evaluation Results</a:t>
            </a:r>
          </a:p>
          <a:p>
            <a:pPr>
              <a:buFont typeface="Arial" panose="020B0604020202020204" pitchFamily="34" charset="0"/>
              <a:buChar char="•"/>
            </a:pPr>
            <a:r>
              <a:rPr lang="en-US" dirty="0"/>
              <a:t>Conclusion</a:t>
            </a: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20</a:t>
            </a:fld>
            <a:endParaRPr lang="ja-JP" altLang="en-US"/>
          </a:p>
        </p:txBody>
      </p:sp>
    </p:spTree>
    <p:extLst>
      <p:ext uri="{BB962C8B-B14F-4D97-AF65-F5344CB8AC3E}">
        <p14:creationId xmlns:p14="http://schemas.microsoft.com/office/powerpoint/2010/main" val="20076506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3F0E5-3C2C-4824-3F52-574E6F3C938B}"/>
              </a:ext>
            </a:extLst>
          </p:cNvPr>
          <p:cNvSpPr>
            <a:spLocks noGrp="1"/>
          </p:cNvSpPr>
          <p:nvPr>
            <p:ph type="title"/>
          </p:nvPr>
        </p:nvSpPr>
        <p:spPr/>
        <p:txBody>
          <a:bodyPr/>
          <a:lstStyle/>
          <a:p>
            <a:r>
              <a:rPr lang="en-US" dirty="0"/>
              <a:t>Conclusion</a:t>
            </a:r>
            <a:endParaRPr lang="en-TN" dirty="0"/>
          </a:p>
        </p:txBody>
      </p:sp>
      <p:sp>
        <p:nvSpPr>
          <p:cNvPr id="4" name="Date Placeholder 3">
            <a:extLst>
              <a:ext uri="{FF2B5EF4-FFF2-40B4-BE49-F238E27FC236}">
                <a16:creationId xmlns:a16="http://schemas.microsoft.com/office/drawing/2014/main" id="{496F65C8-7072-4B90-D866-3D92A266346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BB621B17-7FA0-D1F9-B678-7ED9A5AA3A62}"/>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874B0AAF-1507-D8B5-DCDC-D29F6F1B5DB2}"/>
              </a:ext>
            </a:extLst>
          </p:cNvPr>
          <p:cNvSpPr>
            <a:spLocks noGrp="1"/>
          </p:cNvSpPr>
          <p:nvPr>
            <p:ph type="sldNum" sz="quarter" idx="12"/>
          </p:nvPr>
        </p:nvSpPr>
        <p:spPr/>
        <p:txBody>
          <a:bodyPr/>
          <a:lstStyle/>
          <a:p>
            <a:fld id="{EB89F083-3F9A-4A49-B37B-B1CCBD2A29AC}" type="slidenum">
              <a:rPr lang="ja-JP" altLang="en-US" smtClean="0"/>
              <a:pPr/>
              <a:t>21</a:t>
            </a:fld>
            <a:endParaRPr lang="ja-JP" altLang="en-US"/>
          </a:p>
        </p:txBody>
      </p:sp>
      <p:sp>
        <p:nvSpPr>
          <p:cNvPr id="9" name="Content Placeholder 8">
            <a:extLst>
              <a:ext uri="{FF2B5EF4-FFF2-40B4-BE49-F238E27FC236}">
                <a16:creationId xmlns:a16="http://schemas.microsoft.com/office/drawing/2014/main" id="{0D027AA0-7349-5A51-74A5-05B412BB8DDA}"/>
              </a:ext>
            </a:extLst>
          </p:cNvPr>
          <p:cNvSpPr>
            <a:spLocks noGrp="1"/>
          </p:cNvSpPr>
          <p:nvPr>
            <p:ph idx="1"/>
          </p:nvPr>
        </p:nvSpPr>
        <p:spPr/>
        <p:txBody>
          <a:bodyPr/>
          <a:lstStyle/>
          <a:p>
            <a:r>
              <a:rPr lang="en-US" sz="2400" dirty="0"/>
              <a:t>Summary of the NASH system design and architecture</a:t>
            </a:r>
          </a:p>
          <a:p>
            <a:r>
              <a:rPr lang="en-US" sz="2400" dirty="0"/>
              <a:t>Scalability, parallelism, and throughput advantages of 3D-NoC</a:t>
            </a:r>
          </a:p>
          <a:p>
            <a:r>
              <a:rPr lang="en-US" sz="2400" dirty="0"/>
              <a:t>Benefits of SNPC's 256 physical neurons for parallel updates</a:t>
            </a:r>
          </a:p>
          <a:p>
            <a:r>
              <a:rPr lang="en-US" sz="2400" dirty="0"/>
              <a:t>FTSP-KMCR routing algorithm for spike communication challenges</a:t>
            </a:r>
          </a:p>
          <a:p>
            <a:r>
              <a:rPr lang="en-US" sz="2400" dirty="0"/>
              <a:t>Performance evaluation with fault tolerance: accuracy and ACT metrics</a:t>
            </a:r>
          </a:p>
        </p:txBody>
      </p:sp>
    </p:spTree>
    <p:extLst>
      <p:ext uri="{BB962C8B-B14F-4D97-AF65-F5344CB8AC3E}">
        <p14:creationId xmlns:p14="http://schemas.microsoft.com/office/powerpoint/2010/main" val="995345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2BED6-94D4-AA28-9BC5-DAD4BE95E8B0}"/>
              </a:ext>
            </a:extLst>
          </p:cNvPr>
          <p:cNvSpPr>
            <a:spLocks noGrp="1"/>
          </p:cNvSpPr>
          <p:nvPr>
            <p:ph type="title"/>
          </p:nvPr>
        </p:nvSpPr>
        <p:spPr/>
        <p:txBody>
          <a:bodyPr/>
          <a:lstStyle/>
          <a:p>
            <a:r>
              <a:rPr lang="en-US" dirty="0"/>
              <a:t>References</a:t>
            </a:r>
            <a:endParaRPr lang="en-TN" dirty="0"/>
          </a:p>
        </p:txBody>
      </p:sp>
      <p:sp>
        <p:nvSpPr>
          <p:cNvPr id="3" name="Content Placeholder 2">
            <a:extLst>
              <a:ext uri="{FF2B5EF4-FFF2-40B4-BE49-F238E27FC236}">
                <a16:creationId xmlns:a16="http://schemas.microsoft.com/office/drawing/2014/main" id="{E0F63559-272D-86DE-E22E-0BC3DDFDEE30}"/>
              </a:ext>
            </a:extLst>
          </p:cNvPr>
          <p:cNvSpPr>
            <a:spLocks noGrp="1"/>
          </p:cNvSpPr>
          <p:nvPr>
            <p:ph idx="1"/>
          </p:nvPr>
        </p:nvSpPr>
        <p:spPr/>
        <p:txBody>
          <a:bodyPr/>
          <a:lstStyle/>
          <a:p>
            <a:r>
              <a:rPr lang="en-US" sz="1800" dirty="0"/>
              <a:t>O. M. Ikechukwu, K. N. Dang and A. B. Abdallah, "On the Design of a Fault-Tolerant Scalable Three Dimensional </a:t>
            </a:r>
            <a:r>
              <a:rPr lang="en-US" sz="1800" dirty="0" err="1"/>
              <a:t>NoC</a:t>
            </a:r>
            <a:r>
              <a:rPr lang="en-US" sz="1800" dirty="0"/>
              <a:t>-Based Digital Neuromorphic System With On-Chip Learning," in IEEE Access, vol. 9, pp. 64331-64345, 2021, </a:t>
            </a:r>
            <a:r>
              <a:rPr lang="en-US" sz="1800" dirty="0" err="1"/>
              <a:t>doi</a:t>
            </a:r>
            <a:r>
              <a:rPr lang="en-US" sz="1800" dirty="0"/>
              <a:t>: 10.1109/ACCESS.2021.3071089.</a:t>
            </a:r>
          </a:p>
          <a:p>
            <a:endParaRPr lang="en-TN" sz="1600" dirty="0"/>
          </a:p>
        </p:txBody>
      </p:sp>
      <p:sp>
        <p:nvSpPr>
          <p:cNvPr id="4" name="Date Placeholder 3">
            <a:extLst>
              <a:ext uri="{FF2B5EF4-FFF2-40B4-BE49-F238E27FC236}">
                <a16:creationId xmlns:a16="http://schemas.microsoft.com/office/drawing/2014/main" id="{5A9D22F0-FEDD-B347-2418-AA341FEB9B54}"/>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BD25891-1A34-8A0C-96AF-6F31D85E0DA3}"/>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2D88A060-C941-705E-9A03-A8FBBC131FA6}"/>
              </a:ext>
            </a:extLst>
          </p:cNvPr>
          <p:cNvSpPr>
            <a:spLocks noGrp="1"/>
          </p:cNvSpPr>
          <p:nvPr>
            <p:ph type="sldNum" sz="quarter" idx="12"/>
          </p:nvPr>
        </p:nvSpPr>
        <p:spPr/>
        <p:txBody>
          <a:bodyPr/>
          <a:lstStyle/>
          <a:p>
            <a:fld id="{EB89F083-3F9A-4A49-B37B-B1CCBD2A29AC}" type="slidenum">
              <a:rPr lang="ja-JP" altLang="en-US" smtClean="0"/>
              <a:pPr/>
              <a:t>22</a:t>
            </a:fld>
            <a:endParaRPr lang="ja-JP" altLang="en-US"/>
          </a:p>
        </p:txBody>
      </p:sp>
    </p:spTree>
    <p:extLst>
      <p:ext uri="{BB962C8B-B14F-4D97-AF65-F5344CB8AC3E}">
        <p14:creationId xmlns:p14="http://schemas.microsoft.com/office/powerpoint/2010/main" val="2344275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4453E-38E6-C82D-8EAF-502EF2767229}"/>
              </a:ext>
            </a:extLst>
          </p:cNvPr>
          <p:cNvSpPr>
            <a:spLocks noGrp="1"/>
          </p:cNvSpPr>
          <p:nvPr>
            <p:ph type="title"/>
          </p:nvPr>
        </p:nvSpPr>
        <p:spPr/>
        <p:txBody>
          <a:bodyPr/>
          <a:lstStyle/>
          <a:p>
            <a:endParaRPr lang="en-TN"/>
          </a:p>
        </p:txBody>
      </p:sp>
      <p:sp>
        <p:nvSpPr>
          <p:cNvPr id="3" name="Content Placeholder 2">
            <a:extLst>
              <a:ext uri="{FF2B5EF4-FFF2-40B4-BE49-F238E27FC236}">
                <a16:creationId xmlns:a16="http://schemas.microsoft.com/office/drawing/2014/main" id="{758A60EC-F92D-4FF2-AC34-2784699E5639}"/>
              </a:ext>
            </a:extLst>
          </p:cNvPr>
          <p:cNvSpPr>
            <a:spLocks noGrp="1"/>
          </p:cNvSpPr>
          <p:nvPr>
            <p:ph idx="1"/>
          </p:nvPr>
        </p:nvSpPr>
        <p:spPr/>
        <p:txBody>
          <a:bodyPr/>
          <a:lstStyle/>
          <a:p>
            <a:endParaRPr lang="en-TN"/>
          </a:p>
        </p:txBody>
      </p:sp>
      <p:sp>
        <p:nvSpPr>
          <p:cNvPr id="4" name="Date Placeholder 3">
            <a:extLst>
              <a:ext uri="{FF2B5EF4-FFF2-40B4-BE49-F238E27FC236}">
                <a16:creationId xmlns:a16="http://schemas.microsoft.com/office/drawing/2014/main" id="{4F5B00AE-5E84-83C5-3A2C-CF7DE63BB06C}"/>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0EA79F72-3D64-6664-EB54-2B96824CFC51}"/>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D291B357-C6FE-80C9-0600-DBA794887356}"/>
              </a:ext>
            </a:extLst>
          </p:cNvPr>
          <p:cNvSpPr>
            <a:spLocks noGrp="1"/>
          </p:cNvSpPr>
          <p:nvPr>
            <p:ph type="sldNum" sz="quarter" idx="12"/>
          </p:nvPr>
        </p:nvSpPr>
        <p:spPr/>
        <p:txBody>
          <a:bodyPr/>
          <a:lstStyle/>
          <a:p>
            <a:fld id="{EB89F083-3F9A-4A49-B37B-B1CCBD2A29AC}" type="slidenum">
              <a:rPr lang="ja-JP" altLang="en-US" smtClean="0"/>
              <a:pPr/>
              <a:t>23</a:t>
            </a:fld>
            <a:endParaRPr lang="ja-JP" altLang="en-US"/>
          </a:p>
        </p:txBody>
      </p:sp>
    </p:spTree>
    <p:extLst>
      <p:ext uri="{BB962C8B-B14F-4D97-AF65-F5344CB8AC3E}">
        <p14:creationId xmlns:p14="http://schemas.microsoft.com/office/powerpoint/2010/main" val="35821435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t>Introduction</a:t>
            </a:r>
          </a:p>
          <a:p>
            <a:pPr>
              <a:buFont typeface="Arial" panose="020B0604020202020204" pitchFamily="34" charset="0"/>
              <a:buChar char="•"/>
            </a:pPr>
            <a:r>
              <a:rPr lang="en-US" dirty="0">
                <a:solidFill>
                  <a:schemeClr val="bg1">
                    <a:lumMod val="65000"/>
                  </a:schemeClr>
                </a:solidFill>
              </a:rPr>
              <a:t>Prior Works</a:t>
            </a:r>
          </a:p>
          <a:p>
            <a:pPr>
              <a:buFont typeface="Arial" panose="020B0604020202020204" pitchFamily="34" charset="0"/>
              <a:buChar char="•"/>
            </a:pPr>
            <a:r>
              <a:rPr lang="en-US" dirty="0">
                <a:solidFill>
                  <a:schemeClr val="bg1">
                    <a:lumMod val="65000"/>
                  </a:schemeClr>
                </a:solidFill>
              </a:rPr>
              <a:t>NASH System Architecture</a:t>
            </a:r>
          </a:p>
          <a:p>
            <a:pPr>
              <a:buFont typeface="Arial" panose="020B0604020202020204" pitchFamily="34" charset="0"/>
              <a:buChar char="•"/>
            </a:pPr>
            <a:r>
              <a:rPr lang="en-US" dirty="0">
                <a:solidFill>
                  <a:schemeClr val="bg1">
                    <a:lumMod val="65000"/>
                  </a:schemeClr>
                </a:solidFill>
              </a:rPr>
              <a:t>Evaluation Results</a:t>
            </a:r>
          </a:p>
          <a:p>
            <a:pPr>
              <a:buFont typeface="Arial" panose="020B0604020202020204" pitchFamily="34" charset="0"/>
              <a:buChar char="•"/>
            </a:pPr>
            <a:r>
              <a:rPr lang="en-US" dirty="0">
                <a:solidFill>
                  <a:schemeClr val="bg1">
                    <a:lumMod val="65000"/>
                  </a:schemeClr>
                </a:solidFill>
              </a:rPr>
              <a:t>Conclusion</a:t>
            </a: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3</a:t>
            </a:fld>
            <a:endParaRPr lang="ja-JP" altLang="en-US"/>
          </a:p>
        </p:txBody>
      </p:sp>
    </p:spTree>
    <p:extLst>
      <p:ext uri="{BB962C8B-B14F-4D97-AF65-F5344CB8AC3E}">
        <p14:creationId xmlns:p14="http://schemas.microsoft.com/office/powerpoint/2010/main" val="2182870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50ABD-5C7F-D890-E92B-2467CB3E04F6}"/>
              </a:ext>
            </a:extLst>
          </p:cNvPr>
          <p:cNvSpPr>
            <a:spLocks noGrp="1"/>
          </p:cNvSpPr>
          <p:nvPr>
            <p:ph type="title"/>
          </p:nvPr>
        </p:nvSpPr>
        <p:spPr/>
        <p:txBody>
          <a:bodyPr/>
          <a:lstStyle/>
          <a:p>
            <a:r>
              <a:rPr lang="en-US" dirty="0"/>
              <a:t>Introduction</a:t>
            </a:r>
            <a:endParaRPr lang="en-TN" dirty="0"/>
          </a:p>
        </p:txBody>
      </p:sp>
      <p:sp>
        <p:nvSpPr>
          <p:cNvPr id="3" name="Content Placeholder 2">
            <a:extLst>
              <a:ext uri="{FF2B5EF4-FFF2-40B4-BE49-F238E27FC236}">
                <a16:creationId xmlns:a16="http://schemas.microsoft.com/office/drawing/2014/main" id="{B3C346F8-391F-F74F-3AA9-06DCB40F6B96}"/>
              </a:ext>
            </a:extLst>
          </p:cNvPr>
          <p:cNvSpPr>
            <a:spLocks noGrp="1"/>
          </p:cNvSpPr>
          <p:nvPr>
            <p:ph idx="1"/>
          </p:nvPr>
        </p:nvSpPr>
        <p:spPr/>
        <p:txBody>
          <a:bodyPr/>
          <a:lstStyle/>
          <a:p>
            <a:pPr>
              <a:buFont typeface="Arial" panose="020B0604020202020204" pitchFamily="34" charset="0"/>
              <a:buChar char="•"/>
            </a:pPr>
            <a:r>
              <a:rPr lang="en-US" sz="2000" b="1" dirty="0"/>
              <a:t>Context of the Work:</a:t>
            </a:r>
          </a:p>
          <a:p>
            <a:pPr lvl="1">
              <a:buFont typeface="Arial" panose="020B0604020202020204" pitchFamily="34" charset="0"/>
              <a:buChar char="•"/>
            </a:pPr>
            <a:r>
              <a:rPr lang="en-US" sz="1800" dirty="0"/>
              <a:t>Increasing demand for scalable and efficient neuromorphic systems</a:t>
            </a:r>
          </a:p>
          <a:p>
            <a:pPr lvl="1">
              <a:buFont typeface="Arial" panose="020B0604020202020204" pitchFamily="34" charset="0"/>
              <a:buChar char="•"/>
            </a:pPr>
            <a:r>
              <a:rPr lang="en-US" sz="1800" dirty="0"/>
              <a:t>Limitations in existing 2D </a:t>
            </a:r>
            <a:r>
              <a:rPr lang="en-US" sz="1800" dirty="0" err="1"/>
              <a:t>NoC</a:t>
            </a:r>
            <a:r>
              <a:rPr lang="en-US" sz="1800" dirty="0"/>
              <a:t> architectures</a:t>
            </a:r>
          </a:p>
          <a:p>
            <a:pPr lvl="1">
              <a:buFont typeface="Arial" panose="020B0604020202020204" pitchFamily="34" charset="0"/>
              <a:buChar char="•"/>
            </a:pPr>
            <a:endParaRPr lang="en-US" sz="1800" dirty="0"/>
          </a:p>
          <a:p>
            <a:pPr>
              <a:buFont typeface="Arial" panose="020B0604020202020204" pitchFamily="34" charset="0"/>
              <a:buChar char="•"/>
            </a:pPr>
            <a:r>
              <a:rPr lang="en-US" sz="2000" b="1" dirty="0"/>
              <a:t>Motivation of the Work:</a:t>
            </a:r>
          </a:p>
          <a:p>
            <a:pPr lvl="1">
              <a:buFont typeface="Arial" panose="020B0604020202020204" pitchFamily="34" charset="0"/>
              <a:buChar char="•"/>
            </a:pPr>
            <a:r>
              <a:rPr lang="en-US" sz="1800" dirty="0"/>
              <a:t>Need for fault-tolerant and high-throughput neuromorphic systems</a:t>
            </a:r>
          </a:p>
          <a:p>
            <a:pPr lvl="1">
              <a:buFont typeface="Arial" panose="020B0604020202020204" pitchFamily="34" charset="0"/>
              <a:buChar char="•"/>
            </a:pPr>
            <a:r>
              <a:rPr lang="en-US" sz="1800" dirty="0"/>
              <a:t>Enhancing parallelism and reducing communication costs</a:t>
            </a:r>
          </a:p>
          <a:p>
            <a:pPr lvl="1">
              <a:buFont typeface="Arial" panose="020B0604020202020204" pitchFamily="34" charset="0"/>
              <a:buChar char="•"/>
            </a:pPr>
            <a:endParaRPr lang="en-US" sz="1800" dirty="0"/>
          </a:p>
          <a:p>
            <a:pPr>
              <a:buFont typeface="Arial" panose="020B0604020202020204" pitchFamily="34" charset="0"/>
              <a:buChar char="•"/>
            </a:pPr>
            <a:r>
              <a:rPr lang="en-US" sz="2000" b="1" dirty="0"/>
              <a:t>Contribution of the Work:</a:t>
            </a:r>
          </a:p>
          <a:p>
            <a:pPr lvl="1">
              <a:buFont typeface="Arial" panose="020B0604020202020204" pitchFamily="34" charset="0"/>
              <a:buChar char="•"/>
            </a:pPr>
            <a:r>
              <a:rPr lang="en-US" sz="1800" dirty="0"/>
              <a:t>Development of a 3D </a:t>
            </a:r>
            <a:r>
              <a:rPr lang="en-US" sz="1800" dirty="0" err="1"/>
              <a:t>NoC</a:t>
            </a:r>
            <a:r>
              <a:rPr lang="en-US" sz="1800" dirty="0"/>
              <a:t>-based neuromorphic system (NASH)</a:t>
            </a:r>
          </a:p>
          <a:p>
            <a:pPr lvl="1">
              <a:buFont typeface="Arial" panose="020B0604020202020204" pitchFamily="34" charset="0"/>
              <a:buChar char="•"/>
            </a:pPr>
            <a:r>
              <a:rPr lang="en-US" sz="1800" dirty="0"/>
              <a:t>Implementation of fault-tolerant routing algorithms</a:t>
            </a:r>
          </a:p>
          <a:p>
            <a:pPr lvl="1">
              <a:buFont typeface="Arial" panose="020B0604020202020204" pitchFamily="34" charset="0"/>
              <a:buChar char="•"/>
            </a:pPr>
            <a:r>
              <a:rPr lang="en-US" sz="1800" dirty="0"/>
              <a:t>Improved performance and fault tolerance in SNNs</a:t>
            </a:r>
          </a:p>
          <a:p>
            <a:endParaRPr lang="en-TN" sz="2400" dirty="0"/>
          </a:p>
        </p:txBody>
      </p:sp>
      <p:sp>
        <p:nvSpPr>
          <p:cNvPr id="4" name="Date Placeholder 3">
            <a:extLst>
              <a:ext uri="{FF2B5EF4-FFF2-40B4-BE49-F238E27FC236}">
                <a16:creationId xmlns:a16="http://schemas.microsoft.com/office/drawing/2014/main" id="{F2024F09-1BB3-1240-5128-0467E2365639}"/>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B68845FD-0631-D393-E8B9-18C436CF617E}"/>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282B0DDD-B0EE-73E2-5240-DBB3226CBC63}"/>
              </a:ext>
            </a:extLst>
          </p:cNvPr>
          <p:cNvSpPr>
            <a:spLocks noGrp="1"/>
          </p:cNvSpPr>
          <p:nvPr>
            <p:ph type="sldNum" sz="quarter" idx="12"/>
          </p:nvPr>
        </p:nvSpPr>
        <p:spPr/>
        <p:txBody>
          <a:bodyPr/>
          <a:lstStyle/>
          <a:p>
            <a:fld id="{EB89F083-3F9A-4A49-B37B-B1CCBD2A29AC}" type="slidenum">
              <a:rPr lang="ja-JP" altLang="en-US" smtClean="0"/>
              <a:pPr/>
              <a:t>4</a:t>
            </a:fld>
            <a:endParaRPr lang="ja-JP" altLang="en-US"/>
          </a:p>
        </p:txBody>
      </p:sp>
    </p:spTree>
    <p:extLst>
      <p:ext uri="{BB962C8B-B14F-4D97-AF65-F5344CB8AC3E}">
        <p14:creationId xmlns:p14="http://schemas.microsoft.com/office/powerpoint/2010/main" val="2779687784"/>
      </p:ext>
    </p:extLst>
  </p:cSld>
  <p:clrMapOvr>
    <a:masterClrMapping/>
  </p:clrMapOvr>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solidFill>
                  <a:schemeClr val="bg1">
                    <a:lumMod val="65000"/>
                  </a:schemeClr>
                </a:solidFill>
              </a:rPr>
              <a:t>Introduction</a:t>
            </a:r>
          </a:p>
          <a:p>
            <a:pPr>
              <a:buFont typeface="Arial" panose="020B0604020202020204" pitchFamily="34" charset="0"/>
              <a:buChar char="•"/>
            </a:pPr>
            <a:r>
              <a:rPr lang="en-US" dirty="0"/>
              <a:t>Prior Works</a:t>
            </a:r>
          </a:p>
          <a:p>
            <a:pPr>
              <a:buFont typeface="Arial" panose="020B0604020202020204" pitchFamily="34" charset="0"/>
              <a:buChar char="•"/>
            </a:pPr>
            <a:r>
              <a:rPr lang="en-US" dirty="0">
                <a:solidFill>
                  <a:schemeClr val="bg1">
                    <a:lumMod val="65000"/>
                  </a:schemeClr>
                </a:solidFill>
              </a:rPr>
              <a:t>NASH System Architecture</a:t>
            </a:r>
          </a:p>
          <a:p>
            <a:pPr>
              <a:buFont typeface="Arial" panose="020B0604020202020204" pitchFamily="34" charset="0"/>
              <a:buChar char="•"/>
            </a:pPr>
            <a:r>
              <a:rPr lang="en-US" dirty="0">
                <a:solidFill>
                  <a:schemeClr val="bg1">
                    <a:lumMod val="65000"/>
                  </a:schemeClr>
                </a:solidFill>
              </a:rPr>
              <a:t>Evaluation Results</a:t>
            </a:r>
          </a:p>
          <a:p>
            <a:pPr>
              <a:buFont typeface="Arial" panose="020B0604020202020204" pitchFamily="34" charset="0"/>
              <a:buChar char="•"/>
            </a:pPr>
            <a:r>
              <a:rPr lang="en-US" dirty="0">
                <a:solidFill>
                  <a:schemeClr val="bg1">
                    <a:lumMod val="65000"/>
                  </a:schemeClr>
                </a:solidFill>
              </a:rPr>
              <a:t>Conclusion</a:t>
            </a: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5</a:t>
            </a:fld>
            <a:endParaRPr lang="ja-JP" altLang="en-US"/>
          </a:p>
        </p:txBody>
      </p:sp>
    </p:spTree>
    <p:extLst>
      <p:ext uri="{BB962C8B-B14F-4D97-AF65-F5344CB8AC3E}">
        <p14:creationId xmlns:p14="http://schemas.microsoft.com/office/powerpoint/2010/main" val="3516003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1970-8885-A3D8-1A5C-04898261D354}"/>
              </a:ext>
            </a:extLst>
          </p:cNvPr>
          <p:cNvSpPr>
            <a:spLocks noGrp="1"/>
          </p:cNvSpPr>
          <p:nvPr>
            <p:ph type="title"/>
          </p:nvPr>
        </p:nvSpPr>
        <p:spPr/>
        <p:txBody>
          <a:bodyPr/>
          <a:lstStyle/>
          <a:p>
            <a:r>
              <a:rPr lang="en-US" dirty="0"/>
              <a:t>Prior Works</a:t>
            </a:r>
            <a:endParaRPr lang="en-TN" dirty="0"/>
          </a:p>
        </p:txBody>
      </p:sp>
      <p:sp>
        <p:nvSpPr>
          <p:cNvPr id="3" name="Content Placeholder 2">
            <a:extLst>
              <a:ext uri="{FF2B5EF4-FFF2-40B4-BE49-F238E27FC236}">
                <a16:creationId xmlns:a16="http://schemas.microsoft.com/office/drawing/2014/main" id="{9FA48128-6500-D5C9-D81B-47612B6D2961}"/>
              </a:ext>
            </a:extLst>
          </p:cNvPr>
          <p:cNvSpPr>
            <a:spLocks noGrp="1"/>
          </p:cNvSpPr>
          <p:nvPr>
            <p:ph idx="1"/>
          </p:nvPr>
        </p:nvSpPr>
        <p:spPr/>
        <p:txBody>
          <a:bodyPr/>
          <a:lstStyle/>
          <a:p>
            <a:r>
              <a:rPr lang="en-US" sz="1800" dirty="0"/>
              <a:t>Existing neuromorphic systems:</a:t>
            </a:r>
            <a:endParaRPr lang="en-TN" sz="1800" dirty="0"/>
          </a:p>
        </p:txBody>
      </p:sp>
      <p:sp>
        <p:nvSpPr>
          <p:cNvPr id="4" name="Date Placeholder 3">
            <a:extLst>
              <a:ext uri="{FF2B5EF4-FFF2-40B4-BE49-F238E27FC236}">
                <a16:creationId xmlns:a16="http://schemas.microsoft.com/office/drawing/2014/main" id="{FBA2709B-21A9-FDA7-35F5-4F145BC6245E}"/>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0B0F876F-98CF-7EB5-673D-6B98E64278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601C6DFC-3E08-CC95-EF7E-3D035793E48B}"/>
              </a:ext>
            </a:extLst>
          </p:cNvPr>
          <p:cNvSpPr>
            <a:spLocks noGrp="1"/>
          </p:cNvSpPr>
          <p:nvPr>
            <p:ph type="sldNum" sz="quarter" idx="12"/>
          </p:nvPr>
        </p:nvSpPr>
        <p:spPr/>
        <p:txBody>
          <a:bodyPr/>
          <a:lstStyle/>
          <a:p>
            <a:fld id="{EB89F083-3F9A-4A49-B37B-B1CCBD2A29AC}" type="slidenum">
              <a:rPr lang="ja-JP" altLang="en-US" smtClean="0"/>
              <a:pPr/>
              <a:t>6</a:t>
            </a:fld>
            <a:endParaRPr lang="ja-JP" altLang="en-US"/>
          </a:p>
        </p:txBody>
      </p:sp>
      <p:pic>
        <p:nvPicPr>
          <p:cNvPr id="7" name="Content Placeholder 7">
            <a:extLst>
              <a:ext uri="{FF2B5EF4-FFF2-40B4-BE49-F238E27FC236}">
                <a16:creationId xmlns:a16="http://schemas.microsoft.com/office/drawing/2014/main" id="{21245DDF-B745-2E6B-C2A2-A493893FE1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932438" y="2053494"/>
            <a:ext cx="7279124" cy="36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96309163"/>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991A9-FAB8-2F7C-ECBA-17971FD229DA}"/>
              </a:ext>
            </a:extLst>
          </p:cNvPr>
          <p:cNvSpPr>
            <a:spLocks noGrp="1"/>
          </p:cNvSpPr>
          <p:nvPr>
            <p:ph type="title"/>
          </p:nvPr>
        </p:nvSpPr>
        <p:spPr/>
        <p:txBody>
          <a:bodyPr/>
          <a:lstStyle/>
          <a:p>
            <a:r>
              <a:rPr lang="en-US" dirty="0"/>
              <a:t>Overview</a:t>
            </a:r>
            <a:endParaRPr lang="en-TN" dirty="0"/>
          </a:p>
        </p:txBody>
      </p:sp>
      <p:sp>
        <p:nvSpPr>
          <p:cNvPr id="3" name="Content Placeholder 2">
            <a:extLst>
              <a:ext uri="{FF2B5EF4-FFF2-40B4-BE49-F238E27FC236}">
                <a16:creationId xmlns:a16="http://schemas.microsoft.com/office/drawing/2014/main" id="{CF664C25-79B7-E38E-4AB7-E246989128D5}"/>
              </a:ext>
            </a:extLst>
          </p:cNvPr>
          <p:cNvSpPr>
            <a:spLocks noGrp="1"/>
          </p:cNvSpPr>
          <p:nvPr>
            <p:ph idx="1"/>
          </p:nvPr>
        </p:nvSpPr>
        <p:spPr/>
        <p:txBody>
          <a:bodyPr/>
          <a:lstStyle/>
          <a:p>
            <a:pPr>
              <a:buFont typeface="Arial" panose="020B0604020202020204" pitchFamily="34" charset="0"/>
              <a:buChar char="•"/>
            </a:pPr>
            <a:r>
              <a:rPr lang="en-US" dirty="0">
                <a:solidFill>
                  <a:schemeClr val="bg1">
                    <a:lumMod val="65000"/>
                  </a:schemeClr>
                </a:solidFill>
              </a:rPr>
              <a:t>Introduction</a:t>
            </a:r>
          </a:p>
          <a:p>
            <a:pPr>
              <a:buFont typeface="Arial" panose="020B0604020202020204" pitchFamily="34" charset="0"/>
              <a:buChar char="•"/>
            </a:pPr>
            <a:r>
              <a:rPr lang="en-US" dirty="0">
                <a:solidFill>
                  <a:schemeClr val="bg1">
                    <a:lumMod val="65000"/>
                  </a:schemeClr>
                </a:solidFill>
              </a:rPr>
              <a:t>Prior Works</a:t>
            </a:r>
          </a:p>
          <a:p>
            <a:pPr>
              <a:buFont typeface="Arial" panose="020B0604020202020204" pitchFamily="34" charset="0"/>
              <a:buChar char="•"/>
            </a:pPr>
            <a:r>
              <a:rPr lang="en-US" dirty="0"/>
              <a:t>NASH System Architecture</a:t>
            </a:r>
          </a:p>
          <a:p>
            <a:pPr>
              <a:buFont typeface="Arial" panose="020B0604020202020204" pitchFamily="34" charset="0"/>
              <a:buChar char="•"/>
            </a:pPr>
            <a:r>
              <a:rPr lang="en-US" dirty="0">
                <a:solidFill>
                  <a:schemeClr val="bg1">
                    <a:lumMod val="65000"/>
                  </a:schemeClr>
                </a:solidFill>
              </a:rPr>
              <a:t>Evaluation Results</a:t>
            </a:r>
          </a:p>
          <a:p>
            <a:pPr>
              <a:buFont typeface="Arial" panose="020B0604020202020204" pitchFamily="34" charset="0"/>
              <a:buChar char="•"/>
            </a:pPr>
            <a:r>
              <a:rPr lang="en-US" dirty="0">
                <a:solidFill>
                  <a:schemeClr val="bg1">
                    <a:lumMod val="65000"/>
                  </a:schemeClr>
                </a:solidFill>
              </a:rPr>
              <a:t>Conclusion</a:t>
            </a:r>
          </a:p>
          <a:p>
            <a:pPr>
              <a:buFont typeface="Arial" panose="020B0604020202020204" pitchFamily="34" charset="0"/>
              <a:buChar char="•"/>
            </a:pPr>
            <a:endParaRPr lang="en-TN" dirty="0">
              <a:solidFill>
                <a:schemeClr val="bg1">
                  <a:lumMod val="65000"/>
                </a:schemeClr>
              </a:solidFill>
            </a:endParaRPr>
          </a:p>
        </p:txBody>
      </p:sp>
      <p:sp>
        <p:nvSpPr>
          <p:cNvPr id="4" name="Date Placeholder 3">
            <a:extLst>
              <a:ext uri="{FF2B5EF4-FFF2-40B4-BE49-F238E27FC236}">
                <a16:creationId xmlns:a16="http://schemas.microsoft.com/office/drawing/2014/main" id="{BB07194F-0558-1D44-006C-AFCD8CA5959D}"/>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D1B0692E-E4A7-8D3A-3897-52F057110AF8}"/>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73B973B7-E4D9-7BEF-D3AA-21882DAF3997}"/>
              </a:ext>
            </a:extLst>
          </p:cNvPr>
          <p:cNvSpPr>
            <a:spLocks noGrp="1"/>
          </p:cNvSpPr>
          <p:nvPr>
            <p:ph type="sldNum" sz="quarter" idx="12"/>
          </p:nvPr>
        </p:nvSpPr>
        <p:spPr/>
        <p:txBody>
          <a:bodyPr/>
          <a:lstStyle/>
          <a:p>
            <a:fld id="{EB89F083-3F9A-4A49-B37B-B1CCBD2A29AC}" type="slidenum">
              <a:rPr lang="ja-JP" altLang="en-US" smtClean="0"/>
              <a:pPr/>
              <a:t>7</a:t>
            </a:fld>
            <a:endParaRPr lang="ja-JP" altLang="en-US"/>
          </a:p>
        </p:txBody>
      </p:sp>
    </p:spTree>
    <p:extLst>
      <p:ext uri="{BB962C8B-B14F-4D97-AF65-F5344CB8AC3E}">
        <p14:creationId xmlns:p14="http://schemas.microsoft.com/office/powerpoint/2010/main" val="941040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8159DF-E0E4-56C9-C236-5CED0A0E8EE5}"/>
              </a:ext>
            </a:extLst>
          </p:cNvPr>
          <p:cNvSpPr>
            <a:spLocks noGrp="1"/>
          </p:cNvSpPr>
          <p:nvPr>
            <p:ph idx="1"/>
          </p:nvPr>
        </p:nvSpPr>
        <p:spPr>
          <a:xfrm>
            <a:off x="251520" y="1279301"/>
            <a:ext cx="8229600" cy="4525963"/>
          </a:xfrm>
        </p:spPr>
        <p:txBody>
          <a:bodyPr/>
          <a:lstStyle/>
          <a:p>
            <a:pPr marL="0" indent="0">
              <a:buNone/>
            </a:pPr>
            <a:r>
              <a:rPr lang="en-US" sz="1600" b="1" dirty="0">
                <a:solidFill>
                  <a:srgbClr val="4C9183"/>
                </a:solidFill>
              </a:rPr>
              <a:t>Spiking Neural Networks (SNNs):</a:t>
            </a:r>
          </a:p>
          <a:p>
            <a:pPr>
              <a:buFont typeface="Arial" panose="020B0604020202020204" pitchFamily="34" charset="0"/>
              <a:buChar char="•"/>
            </a:pPr>
            <a:r>
              <a:rPr lang="en-US" sz="1600" b="1" dirty="0"/>
              <a:t>Biological Inspiration:</a:t>
            </a:r>
            <a:endParaRPr lang="en-US" sz="1600" dirty="0"/>
          </a:p>
          <a:p>
            <a:pPr marL="742950" lvl="1" indent="-285750">
              <a:buFont typeface="Arial" panose="020B0604020202020204" pitchFamily="34" charset="0"/>
              <a:buChar char="•"/>
            </a:pPr>
            <a:r>
              <a:rPr lang="en-US" sz="1400" dirty="0"/>
              <a:t>Mimic the behavior of biological neurons</a:t>
            </a:r>
          </a:p>
          <a:p>
            <a:pPr marL="742950" lvl="1" indent="-285750">
              <a:buFont typeface="Arial" panose="020B0604020202020204" pitchFamily="34" charset="0"/>
              <a:buChar char="•"/>
            </a:pPr>
            <a:r>
              <a:rPr lang="en-US" sz="1400" dirty="0"/>
              <a:t>Neurons communicate via discrete spikes</a:t>
            </a:r>
          </a:p>
          <a:p>
            <a:pPr>
              <a:buFont typeface="Arial" panose="020B0604020202020204" pitchFamily="34" charset="0"/>
              <a:buChar char="•"/>
            </a:pPr>
            <a:r>
              <a:rPr lang="en-US" sz="1600" b="1" dirty="0"/>
              <a:t>Neuron Models:</a:t>
            </a:r>
            <a:endParaRPr lang="en-US" sz="1600" dirty="0"/>
          </a:p>
          <a:p>
            <a:pPr marL="742950" lvl="1" indent="-285750">
              <a:buFont typeface="Arial" panose="020B0604020202020204" pitchFamily="34" charset="0"/>
              <a:buChar char="•"/>
            </a:pPr>
            <a:r>
              <a:rPr lang="en-US" sz="1400" dirty="0"/>
              <a:t>Leaky Integrate-and-Fire (LIF) neurons</a:t>
            </a:r>
          </a:p>
          <a:p>
            <a:pPr>
              <a:buFont typeface="Arial" panose="020B0604020202020204" pitchFamily="34" charset="0"/>
              <a:buChar char="•"/>
            </a:pPr>
            <a:r>
              <a:rPr lang="en-US" sz="1600" b="1" dirty="0"/>
              <a:t>Learning Mechanisms:</a:t>
            </a:r>
            <a:endParaRPr lang="en-US" sz="1600" dirty="0"/>
          </a:p>
          <a:p>
            <a:pPr marL="742950" lvl="1" indent="-285750">
              <a:buFont typeface="Arial" panose="020B0604020202020204" pitchFamily="34" charset="0"/>
              <a:buChar char="•"/>
            </a:pPr>
            <a:r>
              <a:rPr lang="en-US" sz="1400" dirty="0"/>
              <a:t>Spike-Timing-Dependent Plasticity (STDP)</a:t>
            </a:r>
          </a:p>
          <a:p>
            <a:pPr>
              <a:buFont typeface="Arial" panose="020B0604020202020204" pitchFamily="34" charset="0"/>
              <a:buChar char="•"/>
            </a:pPr>
            <a:r>
              <a:rPr lang="en-US" sz="1600" b="1" dirty="0"/>
              <a:t>Advantages:</a:t>
            </a:r>
            <a:endParaRPr lang="en-US" sz="1600" dirty="0"/>
          </a:p>
          <a:p>
            <a:pPr marL="742950" lvl="1" indent="-285750">
              <a:buFont typeface="Arial" panose="020B0604020202020204" pitchFamily="34" charset="0"/>
              <a:buChar char="•"/>
            </a:pPr>
            <a:r>
              <a:rPr lang="en-US" sz="1400" dirty="0"/>
              <a:t>Efficient temporal information processing</a:t>
            </a:r>
          </a:p>
          <a:p>
            <a:pPr marL="742950" lvl="1" indent="-285750">
              <a:buFont typeface="Arial" panose="020B0604020202020204" pitchFamily="34" charset="0"/>
              <a:buChar char="•"/>
            </a:pPr>
            <a:r>
              <a:rPr lang="en-US" sz="1400" dirty="0"/>
              <a:t>Energy efficiency and sparsity</a:t>
            </a:r>
          </a:p>
          <a:p>
            <a:endParaRPr lang="en-TN" sz="1000" dirty="0"/>
          </a:p>
        </p:txBody>
      </p:sp>
      <p:sp>
        <p:nvSpPr>
          <p:cNvPr id="4" name="Date Placeholder 3">
            <a:extLst>
              <a:ext uri="{FF2B5EF4-FFF2-40B4-BE49-F238E27FC236}">
                <a16:creationId xmlns:a16="http://schemas.microsoft.com/office/drawing/2014/main" id="{CDF063BC-EC33-6FDA-A19B-4A3C41D840B7}"/>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CB3BF934-BA6E-B5D4-5BEE-B30A4480443B}"/>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98368E4E-4398-1013-D6C0-A36756D31CDD}"/>
              </a:ext>
            </a:extLst>
          </p:cNvPr>
          <p:cNvSpPr>
            <a:spLocks noGrp="1"/>
          </p:cNvSpPr>
          <p:nvPr>
            <p:ph type="sldNum" sz="quarter" idx="12"/>
          </p:nvPr>
        </p:nvSpPr>
        <p:spPr/>
        <p:txBody>
          <a:bodyPr/>
          <a:lstStyle/>
          <a:p>
            <a:fld id="{EB89F083-3F9A-4A49-B37B-B1CCBD2A29AC}" type="slidenum">
              <a:rPr lang="ja-JP" altLang="en-US" smtClean="0"/>
              <a:pPr/>
              <a:t>8</a:t>
            </a:fld>
            <a:endParaRPr lang="ja-JP" altLang="en-US"/>
          </a:p>
        </p:txBody>
      </p:sp>
      <p:sp>
        <p:nvSpPr>
          <p:cNvPr id="10" name="Title 1">
            <a:extLst>
              <a:ext uri="{FF2B5EF4-FFF2-40B4-BE49-F238E27FC236}">
                <a16:creationId xmlns:a16="http://schemas.microsoft.com/office/drawing/2014/main" id="{3FE24912-7CBA-EF28-9743-1D54D604E2F2}"/>
              </a:ext>
            </a:extLst>
          </p:cNvPr>
          <p:cNvSpPr>
            <a:spLocks noGrp="1"/>
          </p:cNvSpPr>
          <p:nvPr>
            <p:ph type="title"/>
          </p:nvPr>
        </p:nvSpPr>
        <p:spPr>
          <a:xfrm>
            <a:off x="457200" y="116632"/>
            <a:ext cx="8229600" cy="1143000"/>
          </a:xfrm>
        </p:spPr>
        <p:txBody>
          <a:bodyPr/>
          <a:lstStyle/>
          <a:p>
            <a:r>
              <a:rPr lang="en-US" sz="3200" dirty="0"/>
              <a:t>NASH System Architecture</a:t>
            </a:r>
            <a:br>
              <a:rPr lang="en-US" sz="3200" dirty="0"/>
            </a:br>
            <a:r>
              <a:rPr lang="en-US" sz="3200" dirty="0"/>
              <a:t>Overview</a:t>
            </a:r>
            <a:endParaRPr lang="en-TN" sz="3200" dirty="0"/>
          </a:p>
        </p:txBody>
      </p:sp>
      <p:grpSp>
        <p:nvGrpSpPr>
          <p:cNvPr id="14" name="Group 13">
            <a:extLst>
              <a:ext uri="{FF2B5EF4-FFF2-40B4-BE49-F238E27FC236}">
                <a16:creationId xmlns:a16="http://schemas.microsoft.com/office/drawing/2014/main" id="{4DC268F6-03E8-2997-4082-83F094635AA5}"/>
              </a:ext>
            </a:extLst>
          </p:cNvPr>
          <p:cNvGrpSpPr/>
          <p:nvPr/>
        </p:nvGrpSpPr>
        <p:grpSpPr>
          <a:xfrm>
            <a:off x="3223656" y="4005950"/>
            <a:ext cx="5812840" cy="2159353"/>
            <a:chOff x="3235379" y="4056855"/>
            <a:chExt cx="5476573" cy="1938244"/>
          </a:xfrm>
        </p:grpSpPr>
        <p:pic>
          <p:nvPicPr>
            <p:cNvPr id="12" name="Picture 11">
              <a:extLst>
                <a:ext uri="{FF2B5EF4-FFF2-40B4-BE49-F238E27FC236}">
                  <a16:creationId xmlns:a16="http://schemas.microsoft.com/office/drawing/2014/main" id="{2EE7B582-A24F-69F8-F438-6764B253AE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5379" y="4056855"/>
              <a:ext cx="5476573" cy="1768078"/>
            </a:xfrm>
            <a:prstGeom prst="rect">
              <a:avLst/>
            </a:prstGeom>
          </p:spPr>
        </p:pic>
        <p:sp>
          <p:nvSpPr>
            <p:cNvPr id="13" name="TextBox 12">
              <a:extLst>
                <a:ext uri="{FF2B5EF4-FFF2-40B4-BE49-F238E27FC236}">
                  <a16:creationId xmlns:a16="http://schemas.microsoft.com/office/drawing/2014/main" id="{3662E7D2-500A-1ECA-7ECB-CCF1BB4B3B06}"/>
                </a:ext>
              </a:extLst>
            </p:cNvPr>
            <p:cNvSpPr txBox="1"/>
            <p:nvPr/>
          </p:nvSpPr>
          <p:spPr>
            <a:xfrm>
              <a:off x="4355975" y="5733489"/>
              <a:ext cx="3235379" cy="261610"/>
            </a:xfrm>
            <a:prstGeom prst="rect">
              <a:avLst/>
            </a:prstGeom>
            <a:noFill/>
          </p:spPr>
          <p:txBody>
            <a:bodyPr wrap="square" rtlCol="0">
              <a:spAutoFit/>
            </a:bodyPr>
            <a:lstStyle/>
            <a:p>
              <a:r>
                <a:rPr lang="en-US" sz="1100" b="1" dirty="0">
                  <a:solidFill>
                    <a:srgbClr val="0070C0"/>
                  </a:solidFill>
                  <a:latin typeface="+mn-lt"/>
                </a:rPr>
                <a:t>FIGURE. </a:t>
              </a:r>
              <a:r>
                <a:rPr lang="en-US" sz="1100" b="1" dirty="0">
                  <a:latin typeface="+mn-lt"/>
                </a:rPr>
                <a:t>Two neurons communicating via a synapse.</a:t>
              </a:r>
              <a:endParaRPr lang="en-TN" sz="1100" b="1" dirty="0">
                <a:latin typeface="+mn-lt"/>
              </a:endParaRPr>
            </a:p>
          </p:txBody>
        </p:sp>
      </p:grpSp>
    </p:spTree>
    <p:extLst>
      <p:ext uri="{BB962C8B-B14F-4D97-AF65-F5344CB8AC3E}">
        <p14:creationId xmlns:p14="http://schemas.microsoft.com/office/powerpoint/2010/main" val="2948077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618D9-2664-3A3A-47B0-2B9CDA729664}"/>
              </a:ext>
            </a:extLst>
          </p:cNvPr>
          <p:cNvSpPr>
            <a:spLocks noGrp="1"/>
          </p:cNvSpPr>
          <p:nvPr>
            <p:ph type="title"/>
          </p:nvPr>
        </p:nvSpPr>
        <p:spPr>
          <a:xfrm>
            <a:off x="457200" y="116632"/>
            <a:ext cx="8229600" cy="1143000"/>
          </a:xfrm>
        </p:spPr>
        <p:txBody>
          <a:bodyPr/>
          <a:lstStyle/>
          <a:p>
            <a:r>
              <a:rPr lang="en-US" sz="3200" dirty="0"/>
              <a:t>NASH System Architecture</a:t>
            </a:r>
            <a:br>
              <a:rPr lang="en-US" sz="3200" dirty="0"/>
            </a:br>
            <a:r>
              <a:rPr lang="en-US" sz="3200" dirty="0"/>
              <a:t>Overview</a:t>
            </a:r>
            <a:endParaRPr lang="en-TN" sz="3200" dirty="0"/>
          </a:p>
        </p:txBody>
      </p:sp>
      <p:sp>
        <p:nvSpPr>
          <p:cNvPr id="3" name="Content Placeholder 2">
            <a:extLst>
              <a:ext uri="{FF2B5EF4-FFF2-40B4-BE49-F238E27FC236}">
                <a16:creationId xmlns:a16="http://schemas.microsoft.com/office/drawing/2014/main" id="{F02297A9-7E8C-919A-983E-C0B74B771842}"/>
              </a:ext>
            </a:extLst>
          </p:cNvPr>
          <p:cNvSpPr>
            <a:spLocks noGrp="1"/>
          </p:cNvSpPr>
          <p:nvPr>
            <p:ph idx="1"/>
          </p:nvPr>
        </p:nvSpPr>
        <p:spPr>
          <a:xfrm>
            <a:off x="457200" y="1279301"/>
            <a:ext cx="8229600" cy="4525963"/>
          </a:xfrm>
        </p:spPr>
        <p:txBody>
          <a:bodyPr/>
          <a:lstStyle/>
          <a:p>
            <a:r>
              <a:rPr lang="en-US" sz="1800" dirty="0"/>
              <a:t>NASH system architecture: </a:t>
            </a:r>
          </a:p>
          <a:p>
            <a:endParaRPr lang="en-US" sz="1800" dirty="0"/>
          </a:p>
          <a:p>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p:txBody>
      </p:sp>
      <p:sp>
        <p:nvSpPr>
          <p:cNvPr id="4" name="Date Placeholder 3">
            <a:extLst>
              <a:ext uri="{FF2B5EF4-FFF2-40B4-BE49-F238E27FC236}">
                <a16:creationId xmlns:a16="http://schemas.microsoft.com/office/drawing/2014/main" id="{87E14750-00C3-62CF-DE02-C4E818509BB8}"/>
              </a:ext>
            </a:extLst>
          </p:cNvPr>
          <p:cNvSpPr>
            <a:spLocks noGrp="1"/>
          </p:cNvSpPr>
          <p:nvPr>
            <p:ph type="dt" sz="half" idx="10"/>
          </p:nvPr>
        </p:nvSpPr>
        <p:spPr/>
        <p:txBody>
          <a:bodyPr/>
          <a:lstStyle/>
          <a:p>
            <a:pPr>
              <a:defRPr/>
            </a:pPr>
            <a:fld id="{8F8E0283-C75F-5A42-8179-A4AAC5DEDED9}" type="datetime4">
              <a:rPr lang="en-US" altLang="ja-JP" smtClean="0"/>
              <a:pPr>
                <a:defRPr/>
              </a:pPr>
              <a:t>June 4, 2024</a:t>
            </a:fld>
            <a:endParaRPr lang="ja-JP" altLang="en-US" dirty="0"/>
          </a:p>
        </p:txBody>
      </p:sp>
      <p:sp>
        <p:nvSpPr>
          <p:cNvPr id="5" name="Footer Placeholder 4">
            <a:extLst>
              <a:ext uri="{FF2B5EF4-FFF2-40B4-BE49-F238E27FC236}">
                <a16:creationId xmlns:a16="http://schemas.microsoft.com/office/drawing/2014/main" id="{4CEAD719-DFD8-07E1-3685-8443FDD1CF7C}"/>
              </a:ext>
            </a:extLst>
          </p:cNvPr>
          <p:cNvSpPr>
            <a:spLocks noGrp="1"/>
          </p:cNvSpPr>
          <p:nvPr>
            <p:ph type="ftr" sz="quarter" idx="11"/>
          </p:nvPr>
        </p:nvSpPr>
        <p:spPr/>
        <p:txBody>
          <a:bodyPr/>
          <a:lstStyle/>
          <a:p>
            <a:pPr>
              <a:defRPr/>
            </a:pPr>
            <a:r>
              <a:rPr lang="en-US" altLang="ja-JP"/>
              <a:t>The University of Aizu</a:t>
            </a:r>
            <a:endParaRPr lang="ja-JP" altLang="en-US"/>
          </a:p>
        </p:txBody>
      </p:sp>
      <p:sp>
        <p:nvSpPr>
          <p:cNvPr id="6" name="Slide Number Placeholder 5">
            <a:extLst>
              <a:ext uri="{FF2B5EF4-FFF2-40B4-BE49-F238E27FC236}">
                <a16:creationId xmlns:a16="http://schemas.microsoft.com/office/drawing/2014/main" id="{82091DFB-E266-D343-CBA3-5FAD2127DDBB}"/>
              </a:ext>
            </a:extLst>
          </p:cNvPr>
          <p:cNvSpPr>
            <a:spLocks noGrp="1"/>
          </p:cNvSpPr>
          <p:nvPr>
            <p:ph type="sldNum" sz="quarter" idx="12"/>
          </p:nvPr>
        </p:nvSpPr>
        <p:spPr/>
        <p:txBody>
          <a:bodyPr/>
          <a:lstStyle/>
          <a:p>
            <a:fld id="{EB89F083-3F9A-4A49-B37B-B1CCBD2A29AC}" type="slidenum">
              <a:rPr lang="ja-JP" altLang="en-US" smtClean="0"/>
              <a:pPr/>
              <a:t>9</a:t>
            </a:fld>
            <a:endParaRPr lang="ja-JP" altLang="en-US"/>
          </a:p>
        </p:txBody>
      </p:sp>
      <p:grpSp>
        <p:nvGrpSpPr>
          <p:cNvPr id="22" name="Group 21">
            <a:extLst>
              <a:ext uri="{FF2B5EF4-FFF2-40B4-BE49-F238E27FC236}">
                <a16:creationId xmlns:a16="http://schemas.microsoft.com/office/drawing/2014/main" id="{358B5843-0F2A-FB40-7AF0-1C537111F49A}"/>
              </a:ext>
            </a:extLst>
          </p:cNvPr>
          <p:cNvGrpSpPr/>
          <p:nvPr/>
        </p:nvGrpSpPr>
        <p:grpSpPr>
          <a:xfrm>
            <a:off x="323528" y="1551870"/>
            <a:ext cx="8525544" cy="3801554"/>
            <a:chOff x="419100" y="1784350"/>
            <a:chExt cx="7772400" cy="3412264"/>
          </a:xfrm>
        </p:grpSpPr>
        <p:pic>
          <p:nvPicPr>
            <p:cNvPr id="20" name="Picture 19">
              <a:extLst>
                <a:ext uri="{FF2B5EF4-FFF2-40B4-BE49-F238E27FC236}">
                  <a16:creationId xmlns:a16="http://schemas.microsoft.com/office/drawing/2014/main" id="{340F59BE-1E06-6E5B-9197-256609FDD2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 y="1784350"/>
              <a:ext cx="7772400" cy="3078060"/>
            </a:xfrm>
            <a:prstGeom prst="rect">
              <a:avLst/>
            </a:prstGeom>
          </p:spPr>
        </p:pic>
        <p:sp>
          <p:nvSpPr>
            <p:cNvPr id="21" name="TextBox 20">
              <a:extLst>
                <a:ext uri="{FF2B5EF4-FFF2-40B4-BE49-F238E27FC236}">
                  <a16:creationId xmlns:a16="http://schemas.microsoft.com/office/drawing/2014/main" id="{3789A03D-0682-1A5C-368D-01C8A85FD468}"/>
                </a:ext>
              </a:extLst>
            </p:cNvPr>
            <p:cNvSpPr txBox="1"/>
            <p:nvPr/>
          </p:nvSpPr>
          <p:spPr>
            <a:xfrm>
              <a:off x="611560" y="4809851"/>
              <a:ext cx="7416824" cy="386763"/>
            </a:xfrm>
            <a:prstGeom prst="rect">
              <a:avLst/>
            </a:prstGeom>
            <a:noFill/>
          </p:spPr>
          <p:txBody>
            <a:bodyPr wrap="square" rtlCol="0">
              <a:spAutoFit/>
            </a:bodyPr>
            <a:lstStyle/>
            <a:p>
              <a:r>
                <a:rPr lang="en-US" sz="1100" b="1" dirty="0">
                  <a:solidFill>
                    <a:srgbClr val="0070C0"/>
                  </a:solidFill>
                  <a:latin typeface="+mj-lt"/>
                </a:rPr>
                <a:t>FIGURE 3. </a:t>
              </a:r>
              <a:r>
                <a:rPr lang="en-US" sz="1100" b="1" dirty="0">
                  <a:latin typeface="+mj-lt"/>
                </a:rPr>
                <a:t>High level view of NASH System Architecture: (a) NASH system architecture illustrated in a 4 × 4 × 4 configuration.</a:t>
              </a:r>
            </a:p>
            <a:p>
              <a:r>
                <a:rPr lang="en-US" sz="1100" b="1" dirty="0">
                  <a:latin typeface="+mj-lt"/>
                </a:rPr>
                <a:t>			                 (b) A single node in NASH system comprising of an SNPC and a FTMC-3DR. </a:t>
              </a:r>
              <a:endParaRPr lang="en-TN" sz="1100" b="1" dirty="0">
                <a:latin typeface="+mj-lt"/>
              </a:endParaRPr>
            </a:p>
          </p:txBody>
        </p:sp>
      </p:grpSp>
    </p:spTree>
    <p:extLst>
      <p:ext uri="{BB962C8B-B14F-4D97-AF65-F5344CB8AC3E}">
        <p14:creationId xmlns:p14="http://schemas.microsoft.com/office/powerpoint/2010/main" val="2258945942"/>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ASL_new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SL_newlogo_2016 (2) [互換モード]" id="{05798BDB-7971-4C58-A18A-A7DB7B068404}" vid="{12539EF3-9716-4E00-9F14-5F0148DB908C}"/>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ASL_newlogo</Template>
  <TotalTime>897</TotalTime>
  <Words>1325</Words>
  <Application>Microsoft Macintosh PowerPoint</Application>
  <PresentationFormat>On-screen Show (4:3)</PresentationFormat>
  <Paragraphs>230</Paragraphs>
  <Slides>23</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Google Sans</vt:lpstr>
      <vt:lpstr>Times New Roman</vt:lpstr>
      <vt:lpstr>ASL_newlogo</vt:lpstr>
      <vt:lpstr>On the Design of a Fault-Tolerant Scalable 3D NoC-Based Digital Neuromorphic System With On-Chip Learning</vt:lpstr>
      <vt:lpstr>Overview</vt:lpstr>
      <vt:lpstr>Overview</vt:lpstr>
      <vt:lpstr>Introduction</vt:lpstr>
      <vt:lpstr>Overview</vt:lpstr>
      <vt:lpstr>Prior Works</vt:lpstr>
      <vt:lpstr>Overview</vt:lpstr>
      <vt:lpstr>NASH System Architecture Overview</vt:lpstr>
      <vt:lpstr>NASH System Architecture Overview</vt:lpstr>
      <vt:lpstr>NASH System Architecture Details</vt:lpstr>
      <vt:lpstr>NASH System Architecture Details</vt:lpstr>
      <vt:lpstr>NASH System Architecture</vt:lpstr>
      <vt:lpstr>Overview</vt:lpstr>
      <vt:lpstr>Evaluation (without faults)</vt:lpstr>
      <vt:lpstr>Evaluation (with faults)</vt:lpstr>
      <vt:lpstr>Evaluation (without faults)</vt:lpstr>
      <vt:lpstr>Evaluation (with faults)</vt:lpstr>
      <vt:lpstr>Hardware Complexity Analysis</vt:lpstr>
      <vt:lpstr>Comparison with Existing Works</vt:lpstr>
      <vt:lpstr>Overview</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the Design of a Fault-Tolerant Scalable 3D NoC-Based Digital Neuromorphic System With On-Chip Learning</dc:title>
  <dc:creator>Yassine Khedher</dc:creator>
  <cp:lastModifiedBy>Yassine Khedher</cp:lastModifiedBy>
  <cp:revision>14</cp:revision>
  <dcterms:created xsi:type="dcterms:W3CDTF">2024-05-30T15:29:19Z</dcterms:created>
  <dcterms:modified xsi:type="dcterms:W3CDTF">2024-06-04T06:05:51Z</dcterms:modified>
</cp:coreProperties>
</file>

<file path=docProps/thumbnail.jpeg>
</file>